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10" r:id="rId3"/>
    <p:sldId id="266" r:id="rId4"/>
    <p:sldId id="262" r:id="rId5"/>
    <p:sldId id="264" r:id="rId6"/>
    <p:sldId id="280" r:id="rId7"/>
    <p:sldId id="282" r:id="rId8"/>
    <p:sldId id="283" r:id="rId9"/>
    <p:sldId id="263" r:id="rId10"/>
    <p:sldId id="284" r:id="rId11"/>
    <p:sldId id="309" r:id="rId12"/>
    <p:sldId id="324" r:id="rId13"/>
    <p:sldId id="329" r:id="rId14"/>
    <p:sldId id="303" r:id="rId15"/>
    <p:sldId id="328" r:id="rId16"/>
    <p:sldId id="307" r:id="rId17"/>
    <p:sldId id="279" r:id="rId18"/>
    <p:sldId id="285" r:id="rId19"/>
    <p:sldId id="286" r:id="rId20"/>
    <p:sldId id="287" r:id="rId21"/>
    <p:sldId id="289" r:id="rId22"/>
    <p:sldId id="288" r:id="rId23"/>
    <p:sldId id="321" r:id="rId24"/>
    <p:sldId id="314" r:id="rId25"/>
    <p:sldId id="313" r:id="rId26"/>
    <p:sldId id="311" r:id="rId27"/>
    <p:sldId id="312" r:id="rId28"/>
    <p:sldId id="315" r:id="rId29"/>
    <p:sldId id="320" r:id="rId30"/>
    <p:sldId id="317" r:id="rId31"/>
    <p:sldId id="318" r:id="rId32"/>
    <p:sldId id="277" r:id="rId33"/>
    <p:sldId id="326" r:id="rId34"/>
    <p:sldId id="322" r:id="rId35"/>
    <p:sldId id="327" r:id="rId36"/>
    <p:sldId id="332" r:id="rId37"/>
    <p:sldId id="323" r:id="rId38"/>
    <p:sldId id="33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p:restoredTop sz="94884"/>
  </p:normalViewPr>
  <p:slideViewPr>
    <p:cSldViewPr snapToGrid="0" snapToObjects="1">
      <p:cViewPr>
        <p:scale>
          <a:sx n="76" d="100"/>
          <a:sy n="76" d="100"/>
        </p:scale>
        <p:origin x="1616"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763E2-77ED-F145-BEE1-307F438DE8A2}" type="datetimeFigureOut">
              <a:rPr lang="en-US" smtClean="0"/>
              <a:t>12/11/16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1DB5C-6632-764B-96F7-44090E21B855}" type="slidenum">
              <a:rPr lang="en-US" smtClean="0"/>
              <a:t>‹#›</a:t>
            </a:fld>
            <a:endParaRPr lang="en-US"/>
          </a:p>
        </p:txBody>
      </p:sp>
    </p:spTree>
    <p:extLst>
      <p:ext uri="{BB962C8B-B14F-4D97-AF65-F5344CB8AC3E}">
        <p14:creationId xmlns:p14="http://schemas.microsoft.com/office/powerpoint/2010/main" val="155344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1DB5C-6632-764B-96F7-44090E21B855}" type="slidenum">
              <a:rPr lang="en-US" smtClean="0"/>
              <a:t>6</a:t>
            </a:fld>
            <a:endParaRPr lang="en-US"/>
          </a:p>
        </p:txBody>
      </p:sp>
    </p:spTree>
    <p:extLst>
      <p:ext uri="{BB962C8B-B14F-4D97-AF65-F5344CB8AC3E}">
        <p14:creationId xmlns:p14="http://schemas.microsoft.com/office/powerpoint/2010/main" val="196992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1DB5C-6632-764B-96F7-44090E21B855}" type="slidenum">
              <a:rPr lang="en-US" smtClean="0"/>
              <a:t>14</a:t>
            </a:fld>
            <a:endParaRPr lang="en-US"/>
          </a:p>
        </p:txBody>
      </p:sp>
    </p:spTree>
    <p:extLst>
      <p:ext uri="{BB962C8B-B14F-4D97-AF65-F5344CB8AC3E}">
        <p14:creationId xmlns:p14="http://schemas.microsoft.com/office/powerpoint/2010/main" val="136144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1DB5C-6632-764B-96F7-44090E21B855}" type="slidenum">
              <a:rPr lang="en-US" smtClean="0"/>
              <a:t>16</a:t>
            </a:fld>
            <a:endParaRPr lang="en-US"/>
          </a:p>
        </p:txBody>
      </p:sp>
    </p:spTree>
    <p:extLst>
      <p:ext uri="{BB962C8B-B14F-4D97-AF65-F5344CB8AC3E}">
        <p14:creationId xmlns:p14="http://schemas.microsoft.com/office/powerpoint/2010/main" val="181789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kern="1200" dirty="0" smtClean="0">
                <a:solidFill>
                  <a:schemeClr val="tx1"/>
                </a:solidFill>
                <a:effectLst/>
                <a:latin typeface="+mn-lt"/>
                <a:ea typeface="+mn-ea"/>
                <a:cs typeface="+mn-cs"/>
              </a:rPr>
              <a:t>Exodus 12New King James Version (NKJV)</a:t>
            </a:r>
          </a:p>
          <a:p>
            <a:pPr fontAlgn="t"/>
            <a:r>
              <a:rPr lang="en-US" sz="1200" b="0" kern="1200" dirty="0" smtClean="0">
                <a:solidFill>
                  <a:schemeClr val="tx1"/>
                </a:solidFill>
                <a:effectLst/>
                <a:latin typeface="+mn-lt"/>
                <a:ea typeface="+mn-ea"/>
                <a:cs typeface="+mn-cs"/>
              </a:rPr>
              <a:t>The Passover Instituted</a:t>
            </a:r>
          </a:p>
          <a:p>
            <a:pPr fontAlgn="t"/>
            <a:r>
              <a:rPr lang="en-US" sz="1200" b="1" kern="1200" dirty="0" smtClean="0">
                <a:solidFill>
                  <a:schemeClr val="tx1"/>
                </a:solidFill>
                <a:effectLst/>
                <a:latin typeface="+mn-lt"/>
                <a:ea typeface="+mn-ea"/>
                <a:cs typeface="+mn-cs"/>
              </a:rPr>
              <a:t>12 </a:t>
            </a:r>
            <a:r>
              <a:rPr lang="en-US" sz="1200" kern="1200" dirty="0" smtClean="0">
                <a:solidFill>
                  <a:schemeClr val="tx1"/>
                </a:solidFill>
                <a:effectLst/>
                <a:latin typeface="+mn-lt"/>
                <a:ea typeface="+mn-ea"/>
                <a:cs typeface="+mn-cs"/>
              </a:rPr>
              <a:t>Now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spoke to Moses and Aaron in the land of Egypt, saying, </a:t>
            </a:r>
            <a:r>
              <a:rPr lang="en-US" sz="1200" b="1" kern="1200" baseline="300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“This month </a:t>
            </a:r>
            <a:r>
              <a:rPr lang="en-US" sz="1200" i="1" kern="1200" dirty="0" smtClean="0">
                <a:solidFill>
                  <a:schemeClr val="tx1"/>
                </a:solidFill>
                <a:effectLst/>
                <a:latin typeface="+mn-lt"/>
                <a:ea typeface="+mn-ea"/>
                <a:cs typeface="+mn-cs"/>
              </a:rPr>
              <a:t>shall be</a:t>
            </a:r>
            <a:r>
              <a:rPr lang="en-US" sz="1200" kern="1200" dirty="0" smtClean="0">
                <a:solidFill>
                  <a:schemeClr val="tx1"/>
                </a:solidFill>
                <a:effectLst/>
                <a:latin typeface="+mn-lt"/>
                <a:ea typeface="+mn-ea"/>
                <a:cs typeface="+mn-cs"/>
              </a:rPr>
              <a:t> your beginning of months; it </a:t>
            </a:r>
            <a:r>
              <a:rPr lang="en-US" sz="1200" i="1" kern="1200" dirty="0" smtClean="0">
                <a:solidFill>
                  <a:schemeClr val="tx1"/>
                </a:solidFill>
                <a:effectLst/>
                <a:latin typeface="+mn-lt"/>
                <a:ea typeface="+mn-ea"/>
                <a:cs typeface="+mn-cs"/>
              </a:rPr>
              <a:t>shall be</a:t>
            </a:r>
            <a:r>
              <a:rPr lang="en-US" sz="1200" kern="1200" dirty="0" smtClean="0">
                <a:solidFill>
                  <a:schemeClr val="tx1"/>
                </a:solidFill>
                <a:effectLst/>
                <a:latin typeface="+mn-lt"/>
                <a:ea typeface="+mn-ea"/>
                <a:cs typeface="+mn-cs"/>
              </a:rPr>
              <a:t> the first month of the year to you. </a:t>
            </a:r>
            <a:r>
              <a:rPr lang="en-US" sz="1200" b="1" kern="1200" baseline="300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Speak to all the congregation of Israel, saying: ‘On the tenth of this month every man shall take for himself a lamb, according to the house of </a:t>
            </a:r>
            <a:r>
              <a:rPr lang="en-US" sz="1200" i="1" kern="1200" dirty="0" smtClean="0">
                <a:solidFill>
                  <a:schemeClr val="tx1"/>
                </a:solidFill>
                <a:effectLst/>
                <a:latin typeface="+mn-lt"/>
                <a:ea typeface="+mn-ea"/>
                <a:cs typeface="+mn-cs"/>
              </a:rPr>
              <a:t>his</a:t>
            </a:r>
            <a:r>
              <a:rPr lang="en-US" sz="1200" kern="1200" dirty="0" smtClean="0">
                <a:solidFill>
                  <a:schemeClr val="tx1"/>
                </a:solidFill>
                <a:effectLst/>
                <a:latin typeface="+mn-lt"/>
                <a:ea typeface="+mn-ea"/>
                <a:cs typeface="+mn-cs"/>
              </a:rPr>
              <a:t> father, a lamb for a household. </a:t>
            </a:r>
            <a:r>
              <a:rPr lang="en-US" sz="1200" b="1" kern="1200" baseline="30000" dirty="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rPr>
              <a:t>And if the household is too small for the lamb, let him and his neighbor next to his house take </a:t>
            </a:r>
            <a:r>
              <a:rPr lang="en-US" sz="1200" i="1" kern="1200" dirty="0" smtClean="0">
                <a:solidFill>
                  <a:schemeClr val="tx1"/>
                </a:solidFill>
                <a:effectLst/>
                <a:latin typeface="+mn-lt"/>
                <a:ea typeface="+mn-ea"/>
                <a:cs typeface="+mn-cs"/>
              </a:rPr>
              <a:t>it</a:t>
            </a:r>
            <a:r>
              <a:rPr lang="en-US" sz="1200" kern="1200" dirty="0" smtClean="0">
                <a:solidFill>
                  <a:schemeClr val="tx1"/>
                </a:solidFill>
                <a:effectLst/>
                <a:latin typeface="+mn-lt"/>
                <a:ea typeface="+mn-ea"/>
                <a:cs typeface="+mn-cs"/>
              </a:rPr>
              <a:t> according to the number of the persons; according to each man’s need you shall make your count for the lamb. </a:t>
            </a:r>
            <a:r>
              <a:rPr lang="en-US" sz="1200" b="1" kern="1200" baseline="30000" dirty="0" smtClean="0">
                <a:solidFill>
                  <a:schemeClr val="tx1"/>
                </a:solidFill>
                <a:effectLst/>
                <a:latin typeface="+mn-lt"/>
                <a:ea typeface="+mn-ea"/>
                <a:cs typeface="+mn-cs"/>
              </a:rPr>
              <a:t>5 </a:t>
            </a:r>
            <a:r>
              <a:rPr lang="en-US" sz="1200" kern="1200" dirty="0" smtClean="0">
                <a:solidFill>
                  <a:schemeClr val="tx1"/>
                </a:solidFill>
                <a:effectLst/>
                <a:latin typeface="+mn-lt"/>
                <a:ea typeface="+mn-ea"/>
                <a:cs typeface="+mn-cs"/>
              </a:rPr>
              <a:t>Your lamb shall be without blemish, a male of the first year. You may take </a:t>
            </a:r>
            <a:r>
              <a:rPr lang="en-US" sz="1200" i="1" kern="1200" dirty="0" smtClean="0">
                <a:solidFill>
                  <a:schemeClr val="tx1"/>
                </a:solidFill>
                <a:effectLst/>
                <a:latin typeface="+mn-lt"/>
                <a:ea typeface="+mn-ea"/>
                <a:cs typeface="+mn-cs"/>
              </a:rPr>
              <a:t>it</a:t>
            </a:r>
            <a:r>
              <a:rPr lang="en-US" sz="1200" kern="1200" dirty="0" smtClean="0">
                <a:solidFill>
                  <a:schemeClr val="tx1"/>
                </a:solidFill>
                <a:effectLst/>
                <a:latin typeface="+mn-lt"/>
                <a:ea typeface="+mn-ea"/>
                <a:cs typeface="+mn-cs"/>
              </a:rPr>
              <a:t> from the sheep or from the goats. </a:t>
            </a:r>
            <a:r>
              <a:rPr lang="en-US" sz="1200" b="1" kern="1200" baseline="300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Now you shall keep it until the fourteenth day of the same month. Then the whole assembly of the congregation of Israel shall kill it at twilight. </a:t>
            </a:r>
            <a:r>
              <a:rPr lang="en-US" sz="1200" b="1" kern="1200" baseline="30000" dirty="0" smtClean="0">
                <a:solidFill>
                  <a:schemeClr val="tx1"/>
                </a:solidFill>
                <a:effectLst/>
                <a:latin typeface="+mn-lt"/>
                <a:ea typeface="+mn-ea"/>
                <a:cs typeface="+mn-cs"/>
              </a:rPr>
              <a:t>7 </a:t>
            </a:r>
            <a:r>
              <a:rPr lang="en-US" sz="1200" kern="1200" dirty="0" smtClean="0">
                <a:solidFill>
                  <a:schemeClr val="tx1"/>
                </a:solidFill>
                <a:effectLst/>
                <a:latin typeface="+mn-lt"/>
                <a:ea typeface="+mn-ea"/>
                <a:cs typeface="+mn-cs"/>
              </a:rPr>
              <a:t>And they shall take </a:t>
            </a:r>
            <a:r>
              <a:rPr lang="en-US" sz="1200" i="1" kern="1200" dirty="0" smtClean="0">
                <a:solidFill>
                  <a:schemeClr val="tx1"/>
                </a:solidFill>
                <a:effectLst/>
                <a:latin typeface="+mn-lt"/>
                <a:ea typeface="+mn-ea"/>
                <a:cs typeface="+mn-cs"/>
              </a:rPr>
              <a:t>some</a:t>
            </a:r>
            <a:r>
              <a:rPr lang="en-US" sz="1200" kern="1200" dirty="0" smtClean="0">
                <a:solidFill>
                  <a:schemeClr val="tx1"/>
                </a:solidFill>
                <a:effectLst/>
                <a:latin typeface="+mn-lt"/>
                <a:ea typeface="+mn-ea"/>
                <a:cs typeface="+mn-cs"/>
              </a:rPr>
              <a:t> of the blood and put </a:t>
            </a:r>
            <a:r>
              <a:rPr lang="en-US" sz="1200" i="1" kern="1200" dirty="0" smtClean="0">
                <a:solidFill>
                  <a:schemeClr val="tx1"/>
                </a:solidFill>
                <a:effectLst/>
                <a:latin typeface="+mn-lt"/>
                <a:ea typeface="+mn-ea"/>
                <a:cs typeface="+mn-cs"/>
              </a:rPr>
              <a:t>it</a:t>
            </a:r>
            <a:r>
              <a:rPr lang="en-US" sz="1200" kern="1200" dirty="0" smtClean="0">
                <a:solidFill>
                  <a:schemeClr val="tx1"/>
                </a:solidFill>
                <a:effectLst/>
                <a:latin typeface="+mn-lt"/>
                <a:ea typeface="+mn-ea"/>
                <a:cs typeface="+mn-cs"/>
              </a:rPr>
              <a:t> on the two doorposts and on the lintel of the houses where they eat it. </a:t>
            </a:r>
            <a:r>
              <a:rPr lang="en-US" sz="1200" b="1" kern="1200" baseline="30000" dirty="0" smtClean="0">
                <a:solidFill>
                  <a:schemeClr val="tx1"/>
                </a:solidFill>
                <a:effectLst/>
                <a:latin typeface="+mn-lt"/>
                <a:ea typeface="+mn-ea"/>
                <a:cs typeface="+mn-cs"/>
              </a:rPr>
              <a:t>8 </a:t>
            </a:r>
            <a:r>
              <a:rPr lang="en-US" sz="1200" kern="1200" dirty="0" smtClean="0">
                <a:solidFill>
                  <a:schemeClr val="tx1"/>
                </a:solidFill>
                <a:effectLst/>
                <a:latin typeface="+mn-lt"/>
                <a:ea typeface="+mn-ea"/>
                <a:cs typeface="+mn-cs"/>
              </a:rPr>
              <a:t>Then they shall eat the flesh on that night; roasted in fire, with unleavened bread </a:t>
            </a:r>
            <a:r>
              <a:rPr lang="en-US" sz="1200" i="1"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with bitter </a:t>
            </a:r>
            <a:r>
              <a:rPr lang="en-US" sz="1200" i="1" kern="1200" dirty="0" smtClean="0">
                <a:solidFill>
                  <a:schemeClr val="tx1"/>
                </a:solidFill>
                <a:effectLst/>
                <a:latin typeface="+mn-lt"/>
                <a:ea typeface="+mn-ea"/>
                <a:cs typeface="+mn-cs"/>
              </a:rPr>
              <a:t>herbs</a:t>
            </a:r>
            <a:r>
              <a:rPr lang="en-US" sz="1200" kern="1200" dirty="0" smtClean="0">
                <a:solidFill>
                  <a:schemeClr val="tx1"/>
                </a:solidFill>
                <a:effectLst/>
                <a:latin typeface="+mn-lt"/>
                <a:ea typeface="+mn-ea"/>
                <a:cs typeface="+mn-cs"/>
              </a:rPr>
              <a:t> they shall eat it. </a:t>
            </a:r>
            <a:r>
              <a:rPr lang="en-US" sz="1200" b="1" kern="1200" baseline="300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Do not eat it raw, nor boiled at all with water, but roasted in fire—its head with its legs and its entrails. </a:t>
            </a:r>
            <a:r>
              <a:rPr lang="en-US" sz="1200" b="1" kern="1200" baseline="30000" dirty="0" smtClean="0">
                <a:solidFill>
                  <a:schemeClr val="tx1"/>
                </a:solidFill>
                <a:effectLst/>
                <a:latin typeface="+mn-lt"/>
                <a:ea typeface="+mn-ea"/>
                <a:cs typeface="+mn-cs"/>
              </a:rPr>
              <a:t>10 </a:t>
            </a:r>
            <a:r>
              <a:rPr lang="en-US" sz="1200" kern="1200" dirty="0" smtClean="0">
                <a:solidFill>
                  <a:schemeClr val="tx1"/>
                </a:solidFill>
                <a:effectLst/>
                <a:latin typeface="+mn-lt"/>
                <a:ea typeface="+mn-ea"/>
                <a:cs typeface="+mn-cs"/>
              </a:rPr>
              <a:t>You shall let none of it remain until morning, and what remains of it until morning you shall burn with fire. </a:t>
            </a:r>
            <a:r>
              <a:rPr lang="en-US" sz="1200" b="1" kern="1200" baseline="30000" dirty="0" smtClean="0">
                <a:solidFill>
                  <a:schemeClr val="tx1"/>
                </a:solidFill>
                <a:effectLst/>
                <a:latin typeface="+mn-lt"/>
                <a:ea typeface="+mn-ea"/>
                <a:cs typeface="+mn-cs"/>
              </a:rPr>
              <a:t>11 </a:t>
            </a:r>
            <a:r>
              <a:rPr lang="en-US" sz="1200" kern="1200" dirty="0" smtClean="0">
                <a:solidFill>
                  <a:schemeClr val="tx1"/>
                </a:solidFill>
                <a:effectLst/>
                <a:latin typeface="+mn-lt"/>
                <a:ea typeface="+mn-ea"/>
                <a:cs typeface="+mn-cs"/>
              </a:rPr>
              <a:t>And thus you shall eat it: </a:t>
            </a:r>
            <a:r>
              <a:rPr lang="en-US" sz="1200" i="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 belt on your waist, your sandals on your feet, and your staff in your hand. So you shall eat it in haste. It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’s Passover.</a:t>
            </a:r>
          </a:p>
          <a:p>
            <a:endParaRPr lang="en-US" dirty="0"/>
          </a:p>
        </p:txBody>
      </p:sp>
      <p:sp>
        <p:nvSpPr>
          <p:cNvPr id="4" name="Slide Number Placeholder 3"/>
          <p:cNvSpPr>
            <a:spLocks noGrp="1"/>
          </p:cNvSpPr>
          <p:nvPr>
            <p:ph type="sldNum" sz="quarter" idx="10"/>
          </p:nvPr>
        </p:nvSpPr>
        <p:spPr/>
        <p:txBody>
          <a:bodyPr/>
          <a:lstStyle/>
          <a:p>
            <a:fld id="{7361DB5C-6632-764B-96F7-44090E21B855}" type="slidenum">
              <a:rPr lang="en-US" smtClean="0"/>
              <a:t>17</a:t>
            </a:fld>
            <a:endParaRPr lang="en-US"/>
          </a:p>
        </p:txBody>
      </p:sp>
    </p:spTree>
    <p:extLst>
      <p:ext uri="{BB962C8B-B14F-4D97-AF65-F5344CB8AC3E}">
        <p14:creationId xmlns:p14="http://schemas.microsoft.com/office/powerpoint/2010/main" val="1831146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kern="1200" dirty="0" smtClean="0">
                <a:solidFill>
                  <a:schemeClr val="tx1"/>
                </a:solidFill>
                <a:effectLst/>
                <a:latin typeface="+mn-lt"/>
                <a:ea typeface="+mn-ea"/>
                <a:cs typeface="+mn-cs"/>
              </a:rPr>
              <a:t>Exodus 12New King James Version (NKJV)</a:t>
            </a:r>
          </a:p>
          <a:p>
            <a:pPr fontAlgn="t"/>
            <a:r>
              <a:rPr lang="en-US" sz="1200" b="0" kern="1200" dirty="0" smtClean="0">
                <a:solidFill>
                  <a:schemeClr val="tx1"/>
                </a:solidFill>
                <a:effectLst/>
                <a:latin typeface="+mn-lt"/>
                <a:ea typeface="+mn-ea"/>
                <a:cs typeface="+mn-cs"/>
              </a:rPr>
              <a:t>The Passover Instituted</a:t>
            </a:r>
          </a:p>
          <a:p>
            <a:pPr fontAlgn="t"/>
            <a:r>
              <a:rPr lang="en-US" sz="1200" b="1" kern="1200" dirty="0" smtClean="0">
                <a:solidFill>
                  <a:schemeClr val="tx1"/>
                </a:solidFill>
                <a:effectLst/>
                <a:latin typeface="+mn-lt"/>
                <a:ea typeface="+mn-ea"/>
                <a:cs typeface="+mn-cs"/>
              </a:rPr>
              <a:t>12 </a:t>
            </a:r>
            <a:r>
              <a:rPr lang="en-US" sz="1200" kern="1200" dirty="0" smtClean="0">
                <a:solidFill>
                  <a:schemeClr val="tx1"/>
                </a:solidFill>
                <a:effectLst/>
                <a:latin typeface="+mn-lt"/>
                <a:ea typeface="+mn-ea"/>
                <a:cs typeface="+mn-cs"/>
              </a:rPr>
              <a:t>Now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 spoke to Moses and Aaron in the land of Egypt, saying, </a:t>
            </a:r>
            <a:r>
              <a:rPr lang="en-US" sz="1200" b="1" kern="1200" baseline="300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“This month </a:t>
            </a:r>
            <a:r>
              <a:rPr lang="en-US" sz="1200" i="1" kern="1200" dirty="0" smtClean="0">
                <a:solidFill>
                  <a:schemeClr val="tx1"/>
                </a:solidFill>
                <a:effectLst/>
                <a:latin typeface="+mn-lt"/>
                <a:ea typeface="+mn-ea"/>
                <a:cs typeface="+mn-cs"/>
              </a:rPr>
              <a:t>shall be</a:t>
            </a:r>
            <a:r>
              <a:rPr lang="en-US" sz="1200" kern="1200" dirty="0" smtClean="0">
                <a:solidFill>
                  <a:schemeClr val="tx1"/>
                </a:solidFill>
                <a:effectLst/>
                <a:latin typeface="+mn-lt"/>
                <a:ea typeface="+mn-ea"/>
                <a:cs typeface="+mn-cs"/>
              </a:rPr>
              <a:t> your beginning of months; it </a:t>
            </a:r>
            <a:r>
              <a:rPr lang="en-US" sz="1200" i="1" kern="1200" dirty="0" smtClean="0">
                <a:solidFill>
                  <a:schemeClr val="tx1"/>
                </a:solidFill>
                <a:effectLst/>
                <a:latin typeface="+mn-lt"/>
                <a:ea typeface="+mn-ea"/>
                <a:cs typeface="+mn-cs"/>
              </a:rPr>
              <a:t>shall be</a:t>
            </a:r>
            <a:r>
              <a:rPr lang="en-US" sz="1200" kern="1200" dirty="0" smtClean="0">
                <a:solidFill>
                  <a:schemeClr val="tx1"/>
                </a:solidFill>
                <a:effectLst/>
                <a:latin typeface="+mn-lt"/>
                <a:ea typeface="+mn-ea"/>
                <a:cs typeface="+mn-cs"/>
              </a:rPr>
              <a:t> the first month of the year to you. </a:t>
            </a:r>
            <a:r>
              <a:rPr lang="en-US" sz="1200" b="1" kern="1200" baseline="300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Speak to all the congregation of Israel, saying: ‘On the tenth of this month every man shall take for himself a lamb, according to the house of </a:t>
            </a:r>
            <a:r>
              <a:rPr lang="en-US" sz="1200" i="1" kern="1200" dirty="0" smtClean="0">
                <a:solidFill>
                  <a:schemeClr val="tx1"/>
                </a:solidFill>
                <a:effectLst/>
                <a:latin typeface="+mn-lt"/>
                <a:ea typeface="+mn-ea"/>
                <a:cs typeface="+mn-cs"/>
              </a:rPr>
              <a:t>his</a:t>
            </a:r>
            <a:r>
              <a:rPr lang="en-US" sz="1200" kern="1200" dirty="0" smtClean="0">
                <a:solidFill>
                  <a:schemeClr val="tx1"/>
                </a:solidFill>
                <a:effectLst/>
                <a:latin typeface="+mn-lt"/>
                <a:ea typeface="+mn-ea"/>
                <a:cs typeface="+mn-cs"/>
              </a:rPr>
              <a:t> father, a lamb for a household. </a:t>
            </a:r>
            <a:r>
              <a:rPr lang="en-US" sz="1200" b="1" kern="1200" baseline="30000" dirty="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rPr>
              <a:t>And if the household is too small for the lamb, let him and his neighbor next to his house take </a:t>
            </a:r>
            <a:r>
              <a:rPr lang="en-US" sz="1200" i="1" kern="1200" dirty="0" smtClean="0">
                <a:solidFill>
                  <a:schemeClr val="tx1"/>
                </a:solidFill>
                <a:effectLst/>
                <a:latin typeface="+mn-lt"/>
                <a:ea typeface="+mn-ea"/>
                <a:cs typeface="+mn-cs"/>
              </a:rPr>
              <a:t>it</a:t>
            </a:r>
            <a:r>
              <a:rPr lang="en-US" sz="1200" kern="1200" dirty="0" smtClean="0">
                <a:solidFill>
                  <a:schemeClr val="tx1"/>
                </a:solidFill>
                <a:effectLst/>
                <a:latin typeface="+mn-lt"/>
                <a:ea typeface="+mn-ea"/>
                <a:cs typeface="+mn-cs"/>
              </a:rPr>
              <a:t> according to the number of the persons; according to each man’s need you shall make your count for the lamb. </a:t>
            </a:r>
            <a:r>
              <a:rPr lang="en-US" sz="1200" b="1" kern="1200" baseline="30000" dirty="0" smtClean="0">
                <a:solidFill>
                  <a:schemeClr val="tx1"/>
                </a:solidFill>
                <a:effectLst/>
                <a:latin typeface="+mn-lt"/>
                <a:ea typeface="+mn-ea"/>
                <a:cs typeface="+mn-cs"/>
              </a:rPr>
              <a:t>5 </a:t>
            </a:r>
            <a:r>
              <a:rPr lang="en-US" sz="1200" kern="1200" dirty="0" smtClean="0">
                <a:solidFill>
                  <a:schemeClr val="tx1"/>
                </a:solidFill>
                <a:effectLst/>
                <a:latin typeface="+mn-lt"/>
                <a:ea typeface="+mn-ea"/>
                <a:cs typeface="+mn-cs"/>
              </a:rPr>
              <a:t>Your lamb shall be without blemish, a male of the first year. You may take </a:t>
            </a:r>
            <a:r>
              <a:rPr lang="en-US" sz="1200" i="1" kern="1200" dirty="0" smtClean="0">
                <a:solidFill>
                  <a:schemeClr val="tx1"/>
                </a:solidFill>
                <a:effectLst/>
                <a:latin typeface="+mn-lt"/>
                <a:ea typeface="+mn-ea"/>
                <a:cs typeface="+mn-cs"/>
              </a:rPr>
              <a:t>it</a:t>
            </a:r>
            <a:r>
              <a:rPr lang="en-US" sz="1200" kern="1200" dirty="0" smtClean="0">
                <a:solidFill>
                  <a:schemeClr val="tx1"/>
                </a:solidFill>
                <a:effectLst/>
                <a:latin typeface="+mn-lt"/>
                <a:ea typeface="+mn-ea"/>
                <a:cs typeface="+mn-cs"/>
              </a:rPr>
              <a:t> from the sheep or from the goats. </a:t>
            </a:r>
            <a:r>
              <a:rPr lang="en-US" sz="1200" b="1" kern="1200" baseline="3000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Now you shall keep it until the fourteenth day of the same month. Then the whole assembly of the congregation of Israel shall kill it at twilight. </a:t>
            </a:r>
            <a:r>
              <a:rPr lang="en-US" sz="1200" b="1" kern="1200" baseline="30000" dirty="0" smtClean="0">
                <a:solidFill>
                  <a:schemeClr val="tx1"/>
                </a:solidFill>
                <a:effectLst/>
                <a:latin typeface="+mn-lt"/>
                <a:ea typeface="+mn-ea"/>
                <a:cs typeface="+mn-cs"/>
              </a:rPr>
              <a:t>7 </a:t>
            </a:r>
            <a:r>
              <a:rPr lang="en-US" sz="1200" kern="1200" dirty="0" smtClean="0">
                <a:solidFill>
                  <a:schemeClr val="tx1"/>
                </a:solidFill>
                <a:effectLst/>
                <a:latin typeface="+mn-lt"/>
                <a:ea typeface="+mn-ea"/>
                <a:cs typeface="+mn-cs"/>
              </a:rPr>
              <a:t>And they shall take </a:t>
            </a:r>
            <a:r>
              <a:rPr lang="en-US" sz="1200" i="1" kern="1200" dirty="0" smtClean="0">
                <a:solidFill>
                  <a:schemeClr val="tx1"/>
                </a:solidFill>
                <a:effectLst/>
                <a:latin typeface="+mn-lt"/>
                <a:ea typeface="+mn-ea"/>
                <a:cs typeface="+mn-cs"/>
              </a:rPr>
              <a:t>some</a:t>
            </a:r>
            <a:r>
              <a:rPr lang="en-US" sz="1200" kern="1200" dirty="0" smtClean="0">
                <a:solidFill>
                  <a:schemeClr val="tx1"/>
                </a:solidFill>
                <a:effectLst/>
                <a:latin typeface="+mn-lt"/>
                <a:ea typeface="+mn-ea"/>
                <a:cs typeface="+mn-cs"/>
              </a:rPr>
              <a:t> of the blood and put </a:t>
            </a:r>
            <a:r>
              <a:rPr lang="en-US" sz="1200" i="1" kern="1200" dirty="0" smtClean="0">
                <a:solidFill>
                  <a:schemeClr val="tx1"/>
                </a:solidFill>
                <a:effectLst/>
                <a:latin typeface="+mn-lt"/>
                <a:ea typeface="+mn-ea"/>
                <a:cs typeface="+mn-cs"/>
              </a:rPr>
              <a:t>it</a:t>
            </a:r>
            <a:r>
              <a:rPr lang="en-US" sz="1200" kern="1200" dirty="0" smtClean="0">
                <a:solidFill>
                  <a:schemeClr val="tx1"/>
                </a:solidFill>
                <a:effectLst/>
                <a:latin typeface="+mn-lt"/>
                <a:ea typeface="+mn-ea"/>
                <a:cs typeface="+mn-cs"/>
              </a:rPr>
              <a:t> on the two doorposts and on the lintel of the houses where they eat it. </a:t>
            </a:r>
            <a:r>
              <a:rPr lang="en-US" sz="1200" b="1" kern="1200" baseline="30000" dirty="0" smtClean="0">
                <a:solidFill>
                  <a:schemeClr val="tx1"/>
                </a:solidFill>
                <a:effectLst/>
                <a:latin typeface="+mn-lt"/>
                <a:ea typeface="+mn-ea"/>
                <a:cs typeface="+mn-cs"/>
              </a:rPr>
              <a:t>8 </a:t>
            </a:r>
            <a:r>
              <a:rPr lang="en-US" sz="1200" kern="1200" dirty="0" smtClean="0">
                <a:solidFill>
                  <a:schemeClr val="tx1"/>
                </a:solidFill>
                <a:effectLst/>
                <a:latin typeface="+mn-lt"/>
                <a:ea typeface="+mn-ea"/>
                <a:cs typeface="+mn-cs"/>
              </a:rPr>
              <a:t>Then they shall eat the flesh on that night; roasted in fire, with unleavened bread </a:t>
            </a:r>
            <a:r>
              <a:rPr lang="en-US" sz="1200" i="1" kern="1200" dirty="0" smtClean="0">
                <a:solidFill>
                  <a:schemeClr val="tx1"/>
                </a:solidFill>
                <a:effectLst/>
                <a:latin typeface="+mn-lt"/>
                <a:ea typeface="+mn-ea"/>
                <a:cs typeface="+mn-cs"/>
              </a:rPr>
              <a:t>and</a:t>
            </a:r>
            <a:r>
              <a:rPr lang="en-US" sz="1200" kern="1200" dirty="0" smtClean="0">
                <a:solidFill>
                  <a:schemeClr val="tx1"/>
                </a:solidFill>
                <a:effectLst/>
                <a:latin typeface="+mn-lt"/>
                <a:ea typeface="+mn-ea"/>
                <a:cs typeface="+mn-cs"/>
              </a:rPr>
              <a:t> with bitter </a:t>
            </a:r>
            <a:r>
              <a:rPr lang="en-US" sz="1200" i="1" kern="1200" dirty="0" smtClean="0">
                <a:solidFill>
                  <a:schemeClr val="tx1"/>
                </a:solidFill>
                <a:effectLst/>
                <a:latin typeface="+mn-lt"/>
                <a:ea typeface="+mn-ea"/>
                <a:cs typeface="+mn-cs"/>
              </a:rPr>
              <a:t>herbs</a:t>
            </a:r>
            <a:r>
              <a:rPr lang="en-US" sz="1200" kern="1200" dirty="0" smtClean="0">
                <a:solidFill>
                  <a:schemeClr val="tx1"/>
                </a:solidFill>
                <a:effectLst/>
                <a:latin typeface="+mn-lt"/>
                <a:ea typeface="+mn-ea"/>
                <a:cs typeface="+mn-cs"/>
              </a:rPr>
              <a:t> they shall eat it. </a:t>
            </a:r>
            <a:r>
              <a:rPr lang="en-US" sz="1200" b="1" kern="1200" baseline="30000" dirty="0" smtClean="0">
                <a:solidFill>
                  <a:schemeClr val="tx1"/>
                </a:solidFill>
                <a:effectLst/>
                <a:latin typeface="+mn-lt"/>
                <a:ea typeface="+mn-ea"/>
                <a:cs typeface="+mn-cs"/>
              </a:rPr>
              <a:t>9 </a:t>
            </a:r>
            <a:r>
              <a:rPr lang="en-US" sz="1200" kern="1200" dirty="0" smtClean="0">
                <a:solidFill>
                  <a:schemeClr val="tx1"/>
                </a:solidFill>
                <a:effectLst/>
                <a:latin typeface="+mn-lt"/>
                <a:ea typeface="+mn-ea"/>
                <a:cs typeface="+mn-cs"/>
              </a:rPr>
              <a:t>Do not eat it raw, nor boiled at all with water, but roasted in fire—its head with its legs and its entrails. </a:t>
            </a:r>
            <a:r>
              <a:rPr lang="en-US" sz="1200" b="1" kern="1200" baseline="30000" dirty="0" smtClean="0">
                <a:solidFill>
                  <a:schemeClr val="tx1"/>
                </a:solidFill>
                <a:effectLst/>
                <a:latin typeface="+mn-lt"/>
                <a:ea typeface="+mn-ea"/>
                <a:cs typeface="+mn-cs"/>
              </a:rPr>
              <a:t>10 </a:t>
            </a:r>
            <a:r>
              <a:rPr lang="en-US" sz="1200" kern="1200" dirty="0" smtClean="0">
                <a:solidFill>
                  <a:schemeClr val="tx1"/>
                </a:solidFill>
                <a:effectLst/>
                <a:latin typeface="+mn-lt"/>
                <a:ea typeface="+mn-ea"/>
                <a:cs typeface="+mn-cs"/>
              </a:rPr>
              <a:t>You shall let none of it remain until morning, and what remains of it until morning you shall burn with fire. </a:t>
            </a:r>
            <a:r>
              <a:rPr lang="en-US" sz="1200" b="1" kern="1200" baseline="30000" dirty="0" smtClean="0">
                <a:solidFill>
                  <a:schemeClr val="tx1"/>
                </a:solidFill>
                <a:effectLst/>
                <a:latin typeface="+mn-lt"/>
                <a:ea typeface="+mn-ea"/>
                <a:cs typeface="+mn-cs"/>
              </a:rPr>
              <a:t>11 </a:t>
            </a:r>
            <a:r>
              <a:rPr lang="en-US" sz="1200" kern="1200" dirty="0" smtClean="0">
                <a:solidFill>
                  <a:schemeClr val="tx1"/>
                </a:solidFill>
                <a:effectLst/>
                <a:latin typeface="+mn-lt"/>
                <a:ea typeface="+mn-ea"/>
                <a:cs typeface="+mn-cs"/>
              </a:rPr>
              <a:t>And thus you shall eat it: </a:t>
            </a:r>
            <a:r>
              <a:rPr lang="en-US" sz="1200" i="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 belt on your waist, your sandals on your feet, and your staff in your hand. So you shall eat it in haste. It </a:t>
            </a:r>
            <a:r>
              <a:rPr lang="en-US" sz="1200" i="1"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the </a:t>
            </a:r>
            <a:r>
              <a:rPr lang="en-US" sz="1200" kern="1200" cap="small" dirty="0" smtClean="0">
                <a:solidFill>
                  <a:schemeClr val="tx1"/>
                </a:solidFill>
                <a:effectLst/>
                <a:latin typeface="+mn-lt"/>
                <a:ea typeface="+mn-ea"/>
                <a:cs typeface="+mn-cs"/>
              </a:rPr>
              <a:t>Lord</a:t>
            </a:r>
            <a:r>
              <a:rPr lang="en-US" sz="1200" kern="1200" dirty="0" smtClean="0">
                <a:solidFill>
                  <a:schemeClr val="tx1"/>
                </a:solidFill>
                <a:effectLst/>
                <a:latin typeface="+mn-lt"/>
                <a:ea typeface="+mn-ea"/>
                <a:cs typeface="+mn-cs"/>
              </a:rPr>
              <a:t>’s Passover.</a:t>
            </a:r>
          </a:p>
          <a:p>
            <a:endParaRPr lang="en-US" dirty="0"/>
          </a:p>
        </p:txBody>
      </p:sp>
      <p:sp>
        <p:nvSpPr>
          <p:cNvPr id="4" name="Slide Number Placeholder 3"/>
          <p:cNvSpPr>
            <a:spLocks noGrp="1"/>
          </p:cNvSpPr>
          <p:nvPr>
            <p:ph type="sldNum" sz="quarter" idx="10"/>
          </p:nvPr>
        </p:nvSpPr>
        <p:spPr/>
        <p:txBody>
          <a:bodyPr/>
          <a:lstStyle/>
          <a:p>
            <a:fld id="{7361DB5C-6632-764B-96F7-44090E21B855}" type="slidenum">
              <a:rPr lang="en-US" smtClean="0"/>
              <a:t>18</a:t>
            </a:fld>
            <a:endParaRPr lang="en-US"/>
          </a:p>
        </p:txBody>
      </p:sp>
    </p:spTree>
    <p:extLst>
      <p:ext uri="{BB962C8B-B14F-4D97-AF65-F5344CB8AC3E}">
        <p14:creationId xmlns:p14="http://schemas.microsoft.com/office/powerpoint/2010/main" val="398482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1DB5C-6632-764B-96F7-44090E21B855}" type="slidenum">
              <a:rPr lang="en-US" smtClean="0"/>
              <a:t>21</a:t>
            </a:fld>
            <a:endParaRPr lang="en-US"/>
          </a:p>
        </p:txBody>
      </p:sp>
    </p:spTree>
    <p:extLst>
      <p:ext uri="{BB962C8B-B14F-4D97-AF65-F5344CB8AC3E}">
        <p14:creationId xmlns:p14="http://schemas.microsoft.com/office/powerpoint/2010/main" val="2101612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1DB5C-6632-764B-96F7-44090E21B855}" type="slidenum">
              <a:rPr lang="en-US" smtClean="0"/>
              <a:t>34</a:t>
            </a:fld>
            <a:endParaRPr lang="en-US"/>
          </a:p>
        </p:txBody>
      </p:sp>
    </p:spTree>
    <p:extLst>
      <p:ext uri="{BB962C8B-B14F-4D97-AF65-F5344CB8AC3E}">
        <p14:creationId xmlns:p14="http://schemas.microsoft.com/office/powerpoint/2010/main" val="200272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A80B1C-0510-9E41-8C31-37D82A2DF4B0}" type="datetimeFigureOut">
              <a:rPr lang="en-US" smtClean="0"/>
              <a:t>12/11/16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45435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80B1C-0510-9E41-8C31-37D82A2DF4B0}" type="datetimeFigureOut">
              <a:rPr lang="en-US" smtClean="0"/>
              <a:t>12/11/16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157817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80B1C-0510-9E41-8C31-37D82A2DF4B0}" type="datetimeFigureOut">
              <a:rPr lang="en-US" smtClean="0"/>
              <a:t>12/11/16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29601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A80B1C-0510-9E41-8C31-37D82A2DF4B0}" type="datetimeFigureOut">
              <a:rPr lang="en-US" smtClean="0"/>
              <a:t>12/11/16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162936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A80B1C-0510-9E41-8C31-37D82A2DF4B0}" type="datetimeFigureOut">
              <a:rPr lang="en-US" smtClean="0"/>
              <a:t>12/11/16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1374358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A80B1C-0510-9E41-8C31-37D82A2DF4B0}" type="datetimeFigureOut">
              <a:rPr lang="en-US" smtClean="0"/>
              <a:t>12/11/16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516311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A80B1C-0510-9E41-8C31-37D82A2DF4B0}" type="datetimeFigureOut">
              <a:rPr lang="en-US" smtClean="0"/>
              <a:t>12/11/16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1817295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A80B1C-0510-9E41-8C31-37D82A2DF4B0}" type="datetimeFigureOut">
              <a:rPr lang="en-US" smtClean="0"/>
              <a:t>12/11/16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177174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0B1C-0510-9E41-8C31-37D82A2DF4B0}" type="datetimeFigureOut">
              <a:rPr lang="en-US" smtClean="0"/>
              <a:t>12/11/16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738991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80B1C-0510-9E41-8C31-37D82A2DF4B0}" type="datetimeFigureOut">
              <a:rPr lang="en-US" smtClean="0"/>
              <a:t>12/11/16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1330310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A80B1C-0510-9E41-8C31-37D82A2DF4B0}" type="datetimeFigureOut">
              <a:rPr lang="en-US" smtClean="0"/>
              <a:t>12/11/16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5864C0-F943-A14E-8CB1-5D19DF5F8D14}" type="slidenum">
              <a:rPr lang="en-US" smtClean="0"/>
              <a:t>‹#›</a:t>
            </a:fld>
            <a:endParaRPr lang="en-US"/>
          </a:p>
        </p:txBody>
      </p:sp>
    </p:spTree>
    <p:extLst>
      <p:ext uri="{BB962C8B-B14F-4D97-AF65-F5344CB8AC3E}">
        <p14:creationId xmlns:p14="http://schemas.microsoft.com/office/powerpoint/2010/main" val="10798204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80B1C-0510-9E41-8C31-37D82A2DF4B0}" type="datetimeFigureOut">
              <a:rPr lang="en-US" smtClean="0"/>
              <a:t>12/11/16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864C0-F943-A14E-8CB1-5D19DF5F8D14}" type="slidenum">
              <a:rPr lang="en-US" smtClean="0"/>
              <a:t>‹#›</a:t>
            </a:fld>
            <a:endParaRPr lang="en-US"/>
          </a:p>
        </p:txBody>
      </p:sp>
    </p:spTree>
    <p:extLst>
      <p:ext uri="{BB962C8B-B14F-4D97-AF65-F5344CB8AC3E}">
        <p14:creationId xmlns:p14="http://schemas.microsoft.com/office/powerpoint/2010/main" val="2021502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iblegateway.com/passage/?search=Daniel+7:25&amp;version=NKJV#fen-NKJV-21959a"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iblegateway.com/passage/?search=Hebrews+10:1&amp;version=ES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iblegateway.com/passage/?search=John+1:29&amp;version=NKJV" TargetMode="External"/><Relationship Id="rId3" Type="http://schemas.openxmlformats.org/officeDocument/2006/relationships/image" Target="../media/image1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 Id="rId3" Type="http://schemas.openxmlformats.org/officeDocument/2006/relationships/image" Target="../media/image2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iblegateway.com/passage/?search=john+19&amp;version=ESV#fen-ESV-26837d"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iblegateway.com/passage/?search=Acts+2&amp;version=NKJV#fen-NKJV-26951a" TargetMode="External"/><Relationship Id="rId3" Type="http://schemas.openxmlformats.org/officeDocument/2006/relationships/image" Target="../media/image27.tiff"/></Relationships>
</file>

<file path=ppt/slides/_rels/slide32.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28.tiff"/><Relationship Id="rId1" Type="http://schemas.openxmlformats.org/officeDocument/2006/relationships/slideLayout" Target="../slideLayouts/slideLayout4.xml"/><Relationship Id="rId2" Type="http://schemas.openxmlformats.org/officeDocument/2006/relationships/hyperlink" Target="https://www.biblegateway.com/passage/?search=Isaiah+53:5&amp;version=NKJV"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iblegateway.com/passage/?search=John+19:28&amp;version=ESV" TargetMode="External"/><Relationship Id="rId4" Type="http://schemas.openxmlformats.org/officeDocument/2006/relationships/hyperlink" Target="https://www.biblegateway.com/passage/?search=John+19:36&amp;version=ESV" TargetMode="External"/><Relationship Id="rId5" Type="http://schemas.openxmlformats.org/officeDocument/2006/relationships/hyperlink" Target="https://www.biblegateway.com/passage/?search=John+19:37&amp;version=ESV" TargetMode="External"/><Relationship Id="rId1" Type="http://schemas.openxmlformats.org/officeDocument/2006/relationships/slideLayout" Target="../slideLayouts/slideLayout2.xml"/><Relationship Id="rId2" Type="http://schemas.openxmlformats.org/officeDocument/2006/relationships/hyperlink" Target="https://www.biblegateway.com/passage/?search=John+19:24&amp;version=ES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biblegateway.com/passage/?search=Hebrews+10:1&amp;version=ES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2142" y="1829578"/>
            <a:ext cx="7978588" cy="1656696"/>
          </a:xfrm>
        </p:spPr>
        <p:txBody>
          <a:bodyPr>
            <a:normAutofit/>
          </a:bodyPr>
          <a:lstStyle/>
          <a:p>
            <a:r>
              <a:rPr lang="en-US" sz="8000" b="1" dirty="0" smtClean="0">
                <a:solidFill>
                  <a:schemeClr val="bg1"/>
                </a:solidFill>
              </a:rPr>
              <a:t>The Passover Lamb</a:t>
            </a:r>
            <a:endParaRPr lang="en-US" sz="8000" b="1" dirty="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71467" y="-1"/>
            <a:ext cx="3294760" cy="6779603"/>
          </a:xfrm>
          <a:prstGeom prst="rect">
            <a:avLst/>
          </a:prstGeom>
        </p:spPr>
      </p:pic>
      <p:sp>
        <p:nvSpPr>
          <p:cNvPr id="3" name="TextBox 2"/>
          <p:cNvSpPr txBox="1"/>
          <p:nvPr/>
        </p:nvSpPr>
        <p:spPr>
          <a:xfrm>
            <a:off x="741760" y="3979334"/>
            <a:ext cx="7708970" cy="646331"/>
          </a:xfrm>
          <a:prstGeom prst="rect">
            <a:avLst/>
          </a:prstGeom>
          <a:noFill/>
        </p:spPr>
        <p:txBody>
          <a:bodyPr wrap="none" rtlCol="0">
            <a:spAutoFit/>
          </a:bodyPr>
          <a:lstStyle/>
          <a:p>
            <a:r>
              <a:rPr lang="en-US" sz="3600" dirty="0" smtClean="0">
                <a:solidFill>
                  <a:schemeClr val="bg1"/>
                </a:solidFill>
              </a:rPr>
              <a:t>How Jesus fulfills the Feasts of the LORD</a:t>
            </a:r>
            <a:endParaRPr lang="en-US" sz="3600" dirty="0">
              <a:solidFill>
                <a:schemeClr val="bg1"/>
              </a:solidFill>
            </a:endParaRPr>
          </a:p>
        </p:txBody>
      </p:sp>
    </p:spTree>
    <p:extLst>
      <p:ext uri="{BB962C8B-B14F-4D97-AF65-F5344CB8AC3E}">
        <p14:creationId xmlns:p14="http://schemas.microsoft.com/office/powerpoint/2010/main" val="12803589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72" y="106707"/>
            <a:ext cx="6261846" cy="1158875"/>
          </a:xfrm>
          <a:solidFill>
            <a:schemeClr val="accent1"/>
          </a:solidFill>
        </p:spPr>
        <p:txBody>
          <a:bodyPr vert="horz" lIns="91440" tIns="45720" rIns="91440" bIns="45720" rtlCol="0" anchor="ctr">
            <a:normAutofit fontScale="90000"/>
          </a:bodyPr>
          <a:lstStyle/>
          <a:p>
            <a:pPr algn="ctr"/>
            <a:r>
              <a:rPr lang="en-US" b="1" dirty="0">
                <a:solidFill>
                  <a:schemeClr val="bg1"/>
                </a:solidFill>
              </a:rPr>
              <a:t>Why </a:t>
            </a:r>
            <a:r>
              <a:rPr lang="en-US" b="1" dirty="0" smtClean="0">
                <a:solidFill>
                  <a:schemeClr val="bg1"/>
                </a:solidFill>
              </a:rPr>
              <a:t>bother to know the feasts of the LORD </a:t>
            </a:r>
            <a:r>
              <a:rPr lang="en-US" b="1" dirty="0">
                <a:solidFill>
                  <a:schemeClr val="bg1"/>
                </a:solidFill>
              </a:rPr>
              <a:t>?</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10401" y="502023"/>
            <a:ext cx="4679576" cy="6058207"/>
          </a:xfrm>
          <a:prstGeom prst="rect">
            <a:avLst/>
          </a:prstGeom>
        </p:spPr>
      </p:pic>
      <p:sp>
        <p:nvSpPr>
          <p:cNvPr id="5" name="TextBox 4"/>
          <p:cNvSpPr txBox="1"/>
          <p:nvPr/>
        </p:nvSpPr>
        <p:spPr>
          <a:xfrm>
            <a:off x="515472" y="1892334"/>
            <a:ext cx="6261846" cy="4832092"/>
          </a:xfrm>
          <a:prstGeom prst="rect">
            <a:avLst/>
          </a:prstGeom>
          <a:noFill/>
          <a:ln w="28575">
            <a:solidFill>
              <a:schemeClr val="tx2"/>
            </a:solidFill>
          </a:ln>
        </p:spPr>
        <p:txBody>
          <a:bodyPr wrap="square" rtlCol="0">
            <a:spAutoFit/>
          </a:bodyPr>
          <a:lstStyle/>
          <a:p>
            <a:pPr marL="342900" indent="-342900">
              <a:buFont typeface="Arial" charset="0"/>
              <a:buChar char="•"/>
            </a:pPr>
            <a:r>
              <a:rPr lang="en-US" sz="2800" dirty="0" smtClean="0"/>
              <a:t>They are the feasts of the LORD </a:t>
            </a:r>
            <a:r>
              <a:rPr lang="mr-IN" sz="2800" dirty="0" smtClean="0"/>
              <a:t>–</a:t>
            </a:r>
            <a:r>
              <a:rPr lang="en-US" sz="2800" dirty="0" smtClean="0"/>
              <a:t> the </a:t>
            </a:r>
            <a:r>
              <a:rPr lang="en-US" sz="2800" dirty="0"/>
              <a:t>d</a:t>
            </a:r>
            <a:r>
              <a:rPr lang="en-US" sz="2800" dirty="0" smtClean="0"/>
              <a:t>ivine appointments He has made !</a:t>
            </a:r>
          </a:p>
          <a:p>
            <a:pPr marL="342900" indent="-342900">
              <a:buFont typeface="Arial" charset="0"/>
              <a:buChar char="•"/>
            </a:pPr>
            <a:endParaRPr lang="en-US" sz="2800" dirty="0"/>
          </a:p>
          <a:p>
            <a:pPr marL="342900" indent="-342900">
              <a:buFont typeface="Arial" charset="0"/>
              <a:buChar char="•"/>
            </a:pPr>
            <a:r>
              <a:rPr lang="en-US" sz="2800" dirty="0" smtClean="0"/>
              <a:t>They are prophetic shadow of the first and second coming of Jesus.</a:t>
            </a:r>
          </a:p>
          <a:p>
            <a:pPr marL="342900" indent="-342900">
              <a:buFont typeface="Arial" charset="0"/>
              <a:buChar char="•"/>
            </a:pPr>
            <a:endParaRPr lang="en-US" sz="2800" dirty="0"/>
          </a:p>
          <a:p>
            <a:pPr marL="342900" indent="-342900">
              <a:buFont typeface="Arial" charset="0"/>
              <a:buChar char="•"/>
            </a:pPr>
            <a:r>
              <a:rPr lang="en-US" sz="2800" dirty="0" smtClean="0"/>
              <a:t>They lead us unmistakably to the Messiah.</a:t>
            </a:r>
          </a:p>
          <a:p>
            <a:pPr marL="342900" indent="-342900">
              <a:buFont typeface="Arial" charset="0"/>
              <a:buChar char="•"/>
            </a:pPr>
            <a:endParaRPr lang="en-US" sz="2800" dirty="0"/>
          </a:p>
          <a:p>
            <a:pPr marL="342900" indent="-342900">
              <a:buFont typeface="Arial" charset="0"/>
              <a:buChar char="•"/>
            </a:pPr>
            <a:r>
              <a:rPr lang="en-US" sz="2800" dirty="0" smtClean="0"/>
              <a:t>They provide a prophetic time table for future events. </a:t>
            </a:r>
            <a:endParaRPr lang="en-US" sz="2800" dirty="0"/>
          </a:p>
        </p:txBody>
      </p:sp>
      <p:sp>
        <p:nvSpPr>
          <p:cNvPr id="6" name="Rounded Rectangle 5"/>
          <p:cNvSpPr/>
          <p:nvPr/>
        </p:nvSpPr>
        <p:spPr>
          <a:xfrm>
            <a:off x="488968" y="1398496"/>
            <a:ext cx="1846729" cy="5199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Key Points</a:t>
            </a:r>
            <a:endParaRPr lang="en-US" sz="2800" dirty="0"/>
          </a:p>
        </p:txBody>
      </p:sp>
    </p:spTree>
    <p:extLst>
      <p:ext uri="{BB962C8B-B14F-4D97-AF65-F5344CB8AC3E}">
        <p14:creationId xmlns:p14="http://schemas.microsoft.com/office/powerpoint/2010/main" val="1882310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795"/>
            <a:ext cx="10515600" cy="752475"/>
          </a:xfrm>
          <a:solidFill>
            <a:schemeClr val="accent1"/>
          </a:solidFill>
        </p:spPr>
        <p:txBody>
          <a:bodyPr vert="horz" lIns="91440" tIns="45720" rIns="91440" bIns="45720" rtlCol="0" anchor="ctr">
            <a:normAutofit/>
          </a:bodyPr>
          <a:lstStyle/>
          <a:p>
            <a:r>
              <a:rPr lang="en-US" b="1" dirty="0">
                <a:solidFill>
                  <a:schemeClr val="bg1"/>
                </a:solidFill>
              </a:rPr>
              <a:t>A quiz</a:t>
            </a:r>
            <a:r>
              <a:rPr lang="mr-IN" b="1" dirty="0" smtClean="0">
                <a:solidFill>
                  <a:schemeClr val="bg1"/>
                </a:solidFill>
              </a:rPr>
              <a:t>…</a:t>
            </a:r>
            <a:r>
              <a:rPr lang="en-US" b="1" dirty="0" smtClean="0">
                <a:solidFill>
                  <a:schemeClr val="bg1"/>
                </a:solidFill>
              </a:rPr>
              <a:t> and a major problem !</a:t>
            </a:r>
            <a:endParaRPr lang="en-US" b="1" dirty="0">
              <a:solidFill>
                <a:schemeClr val="bg1"/>
              </a:solidFill>
            </a:endParaRPr>
          </a:p>
        </p:txBody>
      </p:sp>
      <p:sp>
        <p:nvSpPr>
          <p:cNvPr id="3" name="Content Placeholder 2"/>
          <p:cNvSpPr>
            <a:spLocks noGrp="1"/>
          </p:cNvSpPr>
          <p:nvPr>
            <p:ph idx="1"/>
          </p:nvPr>
        </p:nvSpPr>
        <p:spPr>
          <a:xfrm>
            <a:off x="838200" y="1080562"/>
            <a:ext cx="10515600" cy="3576108"/>
          </a:xfrm>
          <a:solidFill>
            <a:schemeClr val="accent4">
              <a:lumMod val="20000"/>
              <a:lumOff val="80000"/>
            </a:schemeClr>
          </a:solidFill>
          <a:ln>
            <a:solidFill>
              <a:schemeClr val="tx2"/>
            </a:solidFill>
          </a:ln>
        </p:spPr>
        <p:txBody>
          <a:bodyPr/>
          <a:lstStyle/>
          <a:p>
            <a:pPr marL="0" indent="0">
              <a:buNone/>
            </a:pPr>
            <a:r>
              <a:rPr lang="en-US" b="1" dirty="0"/>
              <a:t>Matthew </a:t>
            </a:r>
            <a:r>
              <a:rPr lang="en-US" b="1" dirty="0" smtClean="0"/>
              <a:t>12:38-40   </a:t>
            </a:r>
          </a:p>
          <a:p>
            <a:pPr marL="0" indent="0">
              <a:buNone/>
            </a:pPr>
            <a:r>
              <a:rPr lang="en-US" b="1" baseline="30000" dirty="0" smtClean="0"/>
              <a:t>38</a:t>
            </a:r>
            <a:r>
              <a:rPr lang="en-US" b="1" baseline="30000" dirty="0"/>
              <a:t> </a:t>
            </a:r>
            <a:r>
              <a:rPr lang="en-US" dirty="0"/>
              <a:t>Then some of the scribes and Pharisees answered, saying, “Teacher, we want to see a sign from You.”</a:t>
            </a:r>
          </a:p>
          <a:p>
            <a:pPr marL="0" indent="0">
              <a:buNone/>
            </a:pPr>
            <a:r>
              <a:rPr lang="en-US" b="1" baseline="30000" dirty="0"/>
              <a:t>39 </a:t>
            </a:r>
            <a:r>
              <a:rPr lang="en-US" dirty="0"/>
              <a:t>But He answered and said to them, “An evil and adulterous generation seeks after a sign, and no sign will be given to it except the </a:t>
            </a:r>
            <a:r>
              <a:rPr lang="en-US" b="1" dirty="0"/>
              <a:t>sign of the prophet Jonah.</a:t>
            </a:r>
            <a:r>
              <a:rPr lang="en-US" b="1" baseline="30000" dirty="0"/>
              <a:t>40 </a:t>
            </a:r>
            <a:r>
              <a:rPr lang="en-US" dirty="0"/>
              <a:t>For as Jonah was three days and three nights in the belly of the great fish, </a:t>
            </a:r>
            <a:r>
              <a:rPr lang="en-US" b="1" dirty="0"/>
              <a:t>so will the Son of Man be three days and three nights in the heart of the earth</a:t>
            </a:r>
            <a:r>
              <a:rPr lang="en-US" dirty="0"/>
              <a:t>.</a:t>
            </a:r>
          </a:p>
          <a:p>
            <a:pPr marL="0" indent="0">
              <a:buNone/>
            </a:pPr>
            <a:endParaRPr lang="en-US" dirty="0"/>
          </a:p>
        </p:txBody>
      </p:sp>
      <p:sp>
        <p:nvSpPr>
          <p:cNvPr id="4" name="TextBox 3"/>
          <p:cNvSpPr txBox="1"/>
          <p:nvPr/>
        </p:nvSpPr>
        <p:spPr>
          <a:xfrm>
            <a:off x="838200" y="4978403"/>
            <a:ext cx="9474200" cy="1200329"/>
          </a:xfrm>
          <a:prstGeom prst="rect">
            <a:avLst/>
          </a:prstGeom>
          <a:solidFill>
            <a:schemeClr val="accent2">
              <a:lumMod val="20000"/>
              <a:lumOff val="80000"/>
            </a:schemeClr>
          </a:solidFill>
          <a:ln>
            <a:solidFill>
              <a:schemeClr val="tx2"/>
            </a:solidFill>
          </a:ln>
        </p:spPr>
        <p:txBody>
          <a:bodyPr wrap="square" rtlCol="0">
            <a:spAutoFit/>
          </a:bodyPr>
          <a:lstStyle/>
          <a:p>
            <a:r>
              <a:rPr lang="en-US" sz="3600" dirty="0" smtClean="0"/>
              <a:t>Can you count 3 days and 3 nights between Good Friday </a:t>
            </a:r>
            <a:r>
              <a:rPr lang="en-US" sz="3600" smtClean="0"/>
              <a:t>and Resurrection Sunday ?</a:t>
            </a:r>
            <a:endParaRPr lang="en-US" sz="360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4733" y="4701052"/>
            <a:ext cx="1677527" cy="2131546"/>
          </a:xfrm>
          <a:prstGeom prst="rect">
            <a:avLst/>
          </a:prstGeom>
        </p:spPr>
      </p:pic>
    </p:spTree>
    <p:extLst>
      <p:ext uri="{BB962C8B-B14F-4D97-AF65-F5344CB8AC3E}">
        <p14:creationId xmlns:p14="http://schemas.microsoft.com/office/powerpoint/2010/main" val="701803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098" y="195793"/>
            <a:ext cx="11821309" cy="837142"/>
          </a:xfrm>
          <a:solidFill>
            <a:schemeClr val="accent1"/>
          </a:solidFill>
        </p:spPr>
        <p:txBody>
          <a:bodyPr vert="horz" lIns="91440" tIns="45720" rIns="91440" bIns="45720" rtlCol="0" anchor="ctr">
            <a:normAutofit/>
          </a:bodyPr>
          <a:lstStyle/>
          <a:p>
            <a:pPr algn="ctr"/>
            <a:r>
              <a:rPr lang="en-US" b="1">
                <a:solidFill>
                  <a:schemeClr val="bg1"/>
                </a:solidFill>
              </a:rPr>
              <a:t>Some messianic Jews we can learn from.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098" y="1134906"/>
            <a:ext cx="3031067" cy="303106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3999" y="1134906"/>
            <a:ext cx="5509408" cy="3031067"/>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8048" y="1134906"/>
            <a:ext cx="3031067" cy="3031067"/>
          </a:xfrm>
          <a:prstGeom prst="rect">
            <a:avLst/>
          </a:prstGeom>
        </p:spPr>
      </p:pic>
      <p:sp>
        <p:nvSpPr>
          <p:cNvPr id="7" name="TextBox 6"/>
          <p:cNvSpPr txBox="1"/>
          <p:nvPr/>
        </p:nvSpPr>
        <p:spPr>
          <a:xfrm>
            <a:off x="728135" y="4117144"/>
            <a:ext cx="2184444" cy="523220"/>
          </a:xfrm>
          <a:prstGeom prst="rect">
            <a:avLst/>
          </a:prstGeom>
          <a:noFill/>
        </p:spPr>
        <p:txBody>
          <a:bodyPr wrap="none" rtlCol="0">
            <a:spAutoFit/>
          </a:bodyPr>
          <a:lstStyle/>
          <a:p>
            <a:r>
              <a:rPr lang="en-US" sz="2800" dirty="0" smtClean="0"/>
              <a:t>Michael Rood</a:t>
            </a:r>
            <a:endParaRPr lang="en-US" sz="2800" dirty="0"/>
          </a:p>
        </p:txBody>
      </p:sp>
      <p:sp>
        <p:nvSpPr>
          <p:cNvPr id="9" name="TextBox 8"/>
          <p:cNvSpPr txBox="1"/>
          <p:nvPr/>
        </p:nvSpPr>
        <p:spPr>
          <a:xfrm>
            <a:off x="3556005" y="4117144"/>
            <a:ext cx="2860591" cy="523220"/>
          </a:xfrm>
          <a:prstGeom prst="rect">
            <a:avLst/>
          </a:prstGeom>
          <a:noFill/>
        </p:spPr>
        <p:txBody>
          <a:bodyPr wrap="none" rtlCol="0">
            <a:spAutoFit/>
          </a:bodyPr>
          <a:lstStyle/>
          <a:p>
            <a:r>
              <a:rPr lang="en-US" sz="2800" dirty="0" smtClean="0"/>
              <a:t>Dr. Michael Brown</a:t>
            </a:r>
            <a:endParaRPr lang="en-US" sz="2800" dirty="0"/>
          </a:p>
        </p:txBody>
      </p:sp>
      <p:sp>
        <p:nvSpPr>
          <p:cNvPr id="10" name="TextBox 9"/>
          <p:cNvSpPr txBox="1"/>
          <p:nvPr/>
        </p:nvSpPr>
        <p:spPr>
          <a:xfrm>
            <a:off x="7298272" y="4117144"/>
            <a:ext cx="3337773" cy="523220"/>
          </a:xfrm>
          <a:prstGeom prst="rect">
            <a:avLst/>
          </a:prstGeom>
          <a:noFill/>
        </p:spPr>
        <p:txBody>
          <a:bodyPr wrap="none" rtlCol="0">
            <a:spAutoFit/>
          </a:bodyPr>
          <a:lstStyle/>
          <a:p>
            <a:r>
              <a:rPr lang="en-US" sz="2800" dirty="0" smtClean="0"/>
              <a:t>Rabbi. Jonathan Cahn</a:t>
            </a:r>
            <a:endParaRPr lang="en-US" sz="2800" dirty="0"/>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49810" y="4824359"/>
            <a:ext cx="2784989" cy="1847376"/>
          </a:xfrm>
          <a:prstGeom prst="rect">
            <a:avLst/>
          </a:prstGeom>
          <a:ln>
            <a:solidFill>
              <a:schemeClr val="accent1"/>
            </a:solidFill>
          </a:ln>
        </p:spPr>
      </p:pic>
      <p:sp>
        <p:nvSpPr>
          <p:cNvPr id="8" name="TextBox 7"/>
          <p:cNvSpPr txBox="1"/>
          <p:nvPr/>
        </p:nvSpPr>
        <p:spPr>
          <a:xfrm>
            <a:off x="491067" y="5102075"/>
            <a:ext cx="8314266" cy="1569660"/>
          </a:xfrm>
          <a:prstGeom prst="rect">
            <a:avLst/>
          </a:prstGeom>
          <a:solidFill>
            <a:schemeClr val="accent2">
              <a:lumMod val="20000"/>
              <a:lumOff val="80000"/>
            </a:schemeClr>
          </a:solidFill>
          <a:ln>
            <a:solidFill>
              <a:schemeClr val="accent1"/>
            </a:solidFill>
          </a:ln>
        </p:spPr>
        <p:txBody>
          <a:bodyPr wrap="square" rtlCol="0">
            <a:spAutoFit/>
          </a:bodyPr>
          <a:lstStyle/>
          <a:p>
            <a:r>
              <a:rPr lang="en-US" sz="3200" dirty="0" smtClean="0"/>
              <a:t>We need to rediscover the Hebrew roots of our Christian Faith </a:t>
            </a:r>
            <a:r>
              <a:rPr lang="mr-IN" sz="3200" dirty="0" smtClean="0"/>
              <a:t>–</a:t>
            </a:r>
            <a:r>
              <a:rPr lang="en-US" sz="3200" dirty="0" smtClean="0"/>
              <a:t> We will find many missing pieces of the puzzle</a:t>
            </a:r>
            <a:endParaRPr lang="en-US" sz="3200" dirty="0"/>
          </a:p>
        </p:txBody>
      </p:sp>
      <p:sp>
        <p:nvSpPr>
          <p:cNvPr id="11" name="Rounded Rectangle 10"/>
          <p:cNvSpPr/>
          <p:nvPr/>
        </p:nvSpPr>
        <p:spPr>
          <a:xfrm>
            <a:off x="464199" y="4678975"/>
            <a:ext cx="1846729" cy="5199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Key Points</a:t>
            </a:r>
            <a:endParaRPr lang="en-US" sz="2800" dirty="0"/>
          </a:p>
        </p:txBody>
      </p:sp>
    </p:spTree>
    <p:extLst>
      <p:ext uri="{BB962C8B-B14F-4D97-AF65-F5344CB8AC3E}">
        <p14:creationId xmlns:p14="http://schemas.microsoft.com/office/powerpoint/2010/main" val="2050750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9000" y="487891"/>
            <a:ext cx="10515600" cy="5794376"/>
          </a:xfrm>
        </p:spPr>
        <p:txBody>
          <a:bodyPr>
            <a:normAutofit fontScale="92500" lnSpcReduction="10000"/>
          </a:bodyPr>
          <a:lstStyle/>
          <a:p>
            <a:pPr marL="0" indent="0">
              <a:buNone/>
            </a:pPr>
            <a:r>
              <a:rPr lang="en-US" sz="3600" i="1" dirty="0"/>
              <a:t>"If you do not know the prophetical significance of the Feasts of the Lord, it is like breaking the hands off your clock - how will you be able to tell the Appointed Time</a:t>
            </a:r>
            <a:r>
              <a:rPr lang="en-US" sz="3600" i="1" dirty="0" smtClean="0"/>
              <a:t>?”</a:t>
            </a:r>
            <a:endParaRPr lang="en-US" sz="3600" dirty="0" smtClean="0"/>
          </a:p>
          <a:p>
            <a:pPr marL="0" indent="0" algn="r">
              <a:buNone/>
            </a:pPr>
            <a:r>
              <a:rPr lang="en-US" sz="3600" dirty="0" smtClean="0"/>
              <a:t>Pastor </a:t>
            </a:r>
            <a:r>
              <a:rPr lang="en-US" sz="3600" dirty="0"/>
              <a:t>John </a:t>
            </a:r>
            <a:r>
              <a:rPr lang="en-US" sz="3600" dirty="0" err="1"/>
              <a:t>Hagee</a:t>
            </a:r>
            <a:r>
              <a:rPr lang="en-US" sz="3600" dirty="0"/>
              <a:t/>
            </a:r>
            <a:br>
              <a:rPr lang="en-US" sz="3600" dirty="0"/>
            </a:br>
            <a:endParaRPr lang="en-US" sz="3600" dirty="0" smtClean="0"/>
          </a:p>
          <a:p>
            <a:pPr marL="0" indent="0" algn="r">
              <a:buNone/>
            </a:pPr>
            <a:endParaRPr lang="en-US" sz="3600" dirty="0"/>
          </a:p>
          <a:p>
            <a:pPr marL="0" indent="0">
              <a:buNone/>
            </a:pPr>
            <a:r>
              <a:rPr lang="en-US" sz="4100" b="1" dirty="0"/>
              <a:t>Daniel </a:t>
            </a:r>
            <a:r>
              <a:rPr lang="en-US" sz="4100" b="1" dirty="0" smtClean="0"/>
              <a:t>7:25  </a:t>
            </a:r>
          </a:p>
          <a:p>
            <a:pPr marL="0" indent="0">
              <a:buNone/>
            </a:pPr>
            <a:r>
              <a:rPr lang="en-US" sz="3600" b="1" baseline="30000" dirty="0" smtClean="0"/>
              <a:t>25</a:t>
            </a:r>
            <a:r>
              <a:rPr lang="en-US" sz="3600" b="1" baseline="30000" dirty="0"/>
              <a:t> </a:t>
            </a:r>
            <a:r>
              <a:rPr lang="en-US" sz="3600" dirty="0"/>
              <a:t>He shall speak </a:t>
            </a:r>
            <a:r>
              <a:rPr lang="en-US" sz="3600" i="1" dirty="0"/>
              <a:t>pompous</a:t>
            </a:r>
            <a:r>
              <a:rPr lang="en-US" sz="3600" dirty="0"/>
              <a:t> words against the Most </a:t>
            </a:r>
            <a:r>
              <a:rPr lang="en-US" sz="3600" dirty="0" smtClean="0"/>
              <a:t>High, </a:t>
            </a:r>
          </a:p>
          <a:p>
            <a:pPr marL="0" indent="0">
              <a:buNone/>
            </a:pPr>
            <a:r>
              <a:rPr lang="en-US" sz="3600" dirty="0" smtClean="0"/>
              <a:t>Shall </a:t>
            </a:r>
            <a:r>
              <a:rPr lang="en-US" sz="3600" dirty="0"/>
              <a:t>persecute</a:t>
            </a:r>
            <a:r>
              <a:rPr lang="en-US" sz="3600" baseline="30000" dirty="0"/>
              <a:t>[</a:t>
            </a:r>
            <a:r>
              <a:rPr lang="en-US" sz="3600" baseline="30000" dirty="0">
                <a:hlinkClick r:id="rId2" tooltip="See footnote a"/>
              </a:rPr>
              <a:t>a</a:t>
            </a:r>
            <a:r>
              <a:rPr lang="en-US" sz="3600" baseline="30000" dirty="0"/>
              <a:t>]</a:t>
            </a:r>
            <a:r>
              <a:rPr lang="en-US" sz="3600" dirty="0"/>
              <a:t> the saints of the Most High,</a:t>
            </a:r>
            <a:br>
              <a:rPr lang="en-US" sz="3600" dirty="0"/>
            </a:br>
            <a:r>
              <a:rPr lang="en-US" sz="3600" dirty="0"/>
              <a:t>And shall intend to change times and law.</a:t>
            </a:r>
            <a:br>
              <a:rPr lang="en-US" sz="3600" dirty="0"/>
            </a:br>
            <a:r>
              <a:rPr lang="en-US" sz="3600" dirty="0"/>
              <a:t>Then </a:t>
            </a:r>
            <a:r>
              <a:rPr lang="en-US" sz="3600" i="1" dirty="0"/>
              <a:t>the saints</a:t>
            </a:r>
            <a:r>
              <a:rPr lang="en-US" sz="3600" dirty="0"/>
              <a:t> shall be given into his hand</a:t>
            </a:r>
            <a:br>
              <a:rPr lang="en-US" sz="3600" dirty="0"/>
            </a:br>
            <a:r>
              <a:rPr lang="en-US" sz="3600" dirty="0"/>
              <a:t>For a time and times and half a time.</a:t>
            </a:r>
          </a:p>
          <a:p>
            <a:pPr marL="0" indent="0">
              <a:buNone/>
            </a:pPr>
            <a:endParaRPr lang="en-US" sz="3600" dirty="0"/>
          </a:p>
        </p:txBody>
      </p:sp>
    </p:spTree>
    <p:extLst>
      <p:ext uri="{BB962C8B-B14F-4D97-AF65-F5344CB8AC3E}">
        <p14:creationId xmlns:p14="http://schemas.microsoft.com/office/powerpoint/2010/main" val="1188283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4" y="182420"/>
            <a:ext cx="11790219" cy="706582"/>
          </a:xfrm>
          <a:solidFill>
            <a:schemeClr val="accent1"/>
          </a:solidFill>
          <a:ln>
            <a:solidFill>
              <a:schemeClr val="tx2"/>
            </a:solidFill>
          </a:ln>
        </p:spPr>
        <p:txBody>
          <a:bodyPr vert="horz" lIns="91440" tIns="45720" rIns="91440" bIns="45720" rtlCol="0" anchor="ctr">
            <a:normAutofit/>
          </a:bodyPr>
          <a:lstStyle/>
          <a:p>
            <a:r>
              <a:rPr lang="en-US" b="1" dirty="0">
                <a:solidFill>
                  <a:schemeClr val="bg1"/>
                </a:solidFill>
              </a:rPr>
              <a:t>The </a:t>
            </a:r>
            <a:r>
              <a:rPr lang="en-US" b="1" dirty="0" smtClean="0">
                <a:solidFill>
                  <a:schemeClr val="bg1"/>
                </a:solidFill>
              </a:rPr>
              <a:t>7 Feasts </a:t>
            </a:r>
            <a:r>
              <a:rPr lang="en-US" b="1" dirty="0">
                <a:solidFill>
                  <a:schemeClr val="bg1"/>
                </a:solidFill>
              </a:rPr>
              <a:t>of the </a:t>
            </a:r>
            <a:r>
              <a:rPr lang="en-US" b="1" dirty="0" smtClean="0">
                <a:solidFill>
                  <a:schemeClr val="bg1"/>
                </a:solidFill>
              </a:rPr>
              <a:t>LORD (Lev </a:t>
            </a:r>
            <a:r>
              <a:rPr lang="en-US" b="1" dirty="0">
                <a:solidFill>
                  <a:schemeClr val="bg1"/>
                </a:solidFill>
              </a:rPr>
              <a:t>23)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0741933"/>
              </p:ext>
            </p:extLst>
          </p:nvPr>
        </p:nvGraphicFramePr>
        <p:xfrm>
          <a:off x="249375" y="1055525"/>
          <a:ext cx="11790219" cy="5737874"/>
        </p:xfrm>
        <a:graphic>
          <a:graphicData uri="http://schemas.openxmlformats.org/drawingml/2006/table">
            <a:tbl>
              <a:tblPr firstRow="1" bandRow="1">
                <a:tableStyleId>{5C22544A-7EE6-4342-B048-85BDC9FD1C3A}</a:tableStyleId>
              </a:tblPr>
              <a:tblGrid>
                <a:gridCol w="1142103"/>
                <a:gridCol w="1453933"/>
                <a:gridCol w="1298018"/>
                <a:gridCol w="1054319"/>
                <a:gridCol w="1662600"/>
                <a:gridCol w="1258361"/>
                <a:gridCol w="1318723"/>
                <a:gridCol w="1304144"/>
                <a:gridCol w="1298018"/>
              </a:tblGrid>
              <a:tr h="738639">
                <a:tc gridSpan="3">
                  <a:txBody>
                    <a:bodyPr/>
                    <a:lstStyle/>
                    <a:p>
                      <a:pPr algn="ctr"/>
                      <a:r>
                        <a:rPr lang="en-US" sz="2400" dirty="0" smtClean="0">
                          <a:solidFill>
                            <a:schemeClr val="tx1"/>
                          </a:solidFill>
                        </a:rPr>
                        <a:t>1. Passover (Pesach)</a:t>
                      </a:r>
                      <a:endParaRPr lang="en-US" sz="2400" dirty="0">
                        <a:solidFill>
                          <a:schemeClr val="tx1"/>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dirty="0"/>
                    </a:p>
                  </a:txBody>
                  <a:tcPr>
                    <a:solidFill>
                      <a:schemeClr val="accent1">
                        <a:lumMod val="40000"/>
                        <a:lumOff val="60000"/>
                      </a:schemeClr>
                    </a:solidFill>
                  </a:tcPr>
                </a:tc>
                <a:tc hMerge="1">
                  <a:txBody>
                    <a:bodyPr/>
                    <a:lstStyle/>
                    <a:p>
                      <a:endParaRPr lang="en-US" dirty="0"/>
                    </a:p>
                  </a:txBody>
                  <a:tcPr>
                    <a:solidFill>
                      <a:schemeClr val="accent1">
                        <a:lumMod val="40000"/>
                        <a:lumOff val="60000"/>
                      </a:schemeClr>
                    </a:solidFill>
                  </a:tcPr>
                </a:tc>
                <a:tc>
                  <a:txBody>
                    <a:bodyPr/>
                    <a:lstStyle/>
                    <a:p>
                      <a:pPr algn="ct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2. Pentecost (Shavuot)</a:t>
                      </a:r>
                      <a:endParaRPr lang="en-US" sz="24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3">
                  <a:txBody>
                    <a:bodyPr/>
                    <a:lstStyle/>
                    <a:p>
                      <a:pPr algn="ctr"/>
                      <a:r>
                        <a:rPr lang="en-US" sz="2400" dirty="0" smtClean="0">
                          <a:solidFill>
                            <a:schemeClr val="tx1"/>
                          </a:solidFill>
                        </a:rPr>
                        <a:t>3. Tabernacle</a:t>
                      </a:r>
                      <a:r>
                        <a:rPr lang="en-US" sz="2400" baseline="0" dirty="0" smtClean="0">
                          <a:solidFill>
                            <a:schemeClr val="tx1"/>
                          </a:solidFill>
                        </a:rPr>
                        <a:t> (Sukkot)</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a:endParaRPr lang="en-US" dirty="0">
                        <a:solidFill>
                          <a:srgbClr val="FF0000"/>
                        </a:solidFill>
                      </a:endParaRPr>
                    </a:p>
                  </a:txBody>
                  <a:tcPr>
                    <a:solidFill>
                      <a:schemeClr val="accent1">
                        <a:lumMod val="40000"/>
                        <a:lumOff val="60000"/>
                      </a:schemeClr>
                    </a:solidFill>
                  </a:tcPr>
                </a:tc>
                <a:tc hMerge="1">
                  <a:txBody>
                    <a:bodyPr/>
                    <a:lstStyle/>
                    <a:p>
                      <a:pPr algn="ctr"/>
                      <a:endParaRPr lang="en-US" dirty="0">
                        <a:solidFill>
                          <a:srgbClr val="FF0000"/>
                        </a:solidFill>
                      </a:endParaRPr>
                    </a:p>
                  </a:txBody>
                  <a:tcPr>
                    <a:solidFill>
                      <a:schemeClr val="accent1">
                        <a:lumMod val="40000"/>
                        <a:lumOff val="60000"/>
                      </a:schemeClr>
                    </a:solidFill>
                  </a:tcPr>
                </a:tc>
              </a:tr>
              <a:tr h="481721">
                <a:tc gridSpan="5">
                  <a:txBody>
                    <a:bodyPr/>
                    <a:lstStyle/>
                    <a:p>
                      <a:pPr algn="ctr"/>
                      <a:r>
                        <a:rPr lang="en-US" sz="2400" dirty="0" smtClean="0">
                          <a:solidFill>
                            <a:schemeClr val="tx1"/>
                          </a:solidFill>
                        </a:rPr>
                        <a:t>Spring</a:t>
                      </a:r>
                      <a:endParaRPr lang="en-US" sz="2400" dirty="0">
                        <a:solidFill>
                          <a:schemeClr val="tx1"/>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dirty="0"/>
                    </a:p>
                  </a:txBody>
                  <a:tcPr/>
                </a:tc>
                <a:tc hMerge="1">
                  <a:txBody>
                    <a:bodyPr/>
                    <a:lstStyle/>
                    <a:p>
                      <a:pPr algn="ct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pPr algn="ct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dirty="0" smtClean="0">
                          <a:solidFill>
                            <a:schemeClr val="tx1"/>
                          </a:solidFill>
                        </a:rPr>
                        <a:t>Summer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2400" dirty="0" smtClean="0">
                          <a:solidFill>
                            <a:schemeClr val="tx1"/>
                          </a:solidFill>
                        </a:rPr>
                        <a:t>Autumn (Fall)</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r>
              <a:tr h="707437">
                <a:tc gridSpan="3">
                  <a:txBody>
                    <a:bodyPr/>
                    <a:lstStyle/>
                    <a:p>
                      <a:pPr algn="ctr"/>
                      <a:r>
                        <a:rPr lang="en-US" dirty="0" smtClean="0"/>
                        <a:t>1</a:t>
                      </a:r>
                      <a:r>
                        <a:rPr lang="en-US" baseline="30000" dirty="0" smtClean="0"/>
                        <a:t>st</a:t>
                      </a:r>
                      <a:r>
                        <a:rPr lang="en-US" dirty="0" smtClean="0"/>
                        <a:t> Month</a:t>
                      </a:r>
                      <a:r>
                        <a:rPr lang="en-US" baseline="0" dirty="0" smtClean="0"/>
                        <a:t> (Nisan)</a:t>
                      </a:r>
                      <a:endParaRPr lang="en-US"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dirty="0"/>
                    </a:p>
                  </a:txBody>
                  <a:tcPr/>
                </a:tc>
                <a:tc hMerge="1">
                  <a:txBody>
                    <a:bodyPr/>
                    <a:lstStyle/>
                    <a:p>
                      <a:endParaRPr lang="en-US" dirty="0"/>
                    </a:p>
                  </a:txBody>
                  <a:tcPr/>
                </a:tc>
                <a:tc>
                  <a:txBody>
                    <a:bodyPr/>
                    <a:lstStyle/>
                    <a:p>
                      <a:pPr algn="ctr"/>
                      <a:r>
                        <a:rPr lang="en-US" dirty="0" smtClean="0"/>
                        <a:t>2</a:t>
                      </a:r>
                      <a:r>
                        <a:rPr lang="en-US" baseline="30000" dirty="0" smtClean="0"/>
                        <a:t>nd</a:t>
                      </a:r>
                      <a:r>
                        <a:rPr lang="en-US" dirty="0" smtClean="0"/>
                        <a:t> Month</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dirty="0" smtClean="0"/>
                        <a:t>3</a:t>
                      </a:r>
                      <a:r>
                        <a:rPr lang="en-US" baseline="30000" dirty="0" smtClean="0"/>
                        <a:t>rd</a:t>
                      </a:r>
                      <a:r>
                        <a:rPr lang="en-US" dirty="0" smtClean="0"/>
                        <a:t> Month (Sivan)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dirty="0" smtClean="0"/>
                        <a:t>4</a:t>
                      </a:r>
                      <a:r>
                        <a:rPr lang="en-US" baseline="30000" dirty="0" smtClean="0"/>
                        <a:t>th</a:t>
                      </a:r>
                      <a:r>
                        <a:rPr lang="en-US" dirty="0" smtClean="0"/>
                        <a:t>, 5</a:t>
                      </a:r>
                      <a:r>
                        <a:rPr lang="en-US" baseline="30000" dirty="0" smtClean="0"/>
                        <a:t>th</a:t>
                      </a:r>
                      <a:r>
                        <a:rPr lang="en-US" dirty="0" smtClean="0"/>
                        <a:t>, 6</a:t>
                      </a:r>
                      <a:r>
                        <a:rPr lang="en-US" baseline="30000" dirty="0" smtClean="0"/>
                        <a:t>th</a:t>
                      </a:r>
                      <a:r>
                        <a:rPr lang="en-US" dirty="0" smtClean="0"/>
                        <a:t> Month</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dirty="0" smtClean="0"/>
                        <a:t>7</a:t>
                      </a:r>
                      <a:r>
                        <a:rPr lang="en-US" baseline="30000" dirty="0" smtClean="0"/>
                        <a:t>th</a:t>
                      </a:r>
                      <a:r>
                        <a:rPr lang="en-US" dirty="0" smtClean="0"/>
                        <a:t> Month (Tishri)</a:t>
                      </a:r>
                      <a:endParaRPr lang="en-US" dirty="0"/>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dirty="0"/>
                    </a:p>
                  </a:txBody>
                  <a:tcPr anchor="ctr"/>
                </a:tc>
                <a:tc hMerge="1">
                  <a:txBody>
                    <a:bodyPr/>
                    <a:lstStyle/>
                    <a:p>
                      <a:endParaRPr lang="en-US" dirty="0"/>
                    </a:p>
                  </a:txBody>
                  <a:tcPr anchor="ctr"/>
                </a:tc>
              </a:tr>
              <a:tr h="898829">
                <a:tc>
                  <a:txBody>
                    <a:bodyPr/>
                    <a:lstStyle/>
                    <a:p>
                      <a:pPr algn="ctr"/>
                      <a:r>
                        <a:rPr lang="en-US" dirty="0" smtClean="0"/>
                        <a:t>14</a:t>
                      </a:r>
                      <a:r>
                        <a:rPr lang="en-US" baseline="30000" dirty="0" smtClean="0"/>
                        <a:t>th</a:t>
                      </a:r>
                      <a:r>
                        <a:rPr lang="en-US" dirty="0" smtClean="0"/>
                        <a:t> Day</a:t>
                      </a:r>
                      <a:endParaRPr lang="en-US"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15</a:t>
                      </a:r>
                      <a:r>
                        <a:rPr lang="en-US" baseline="30000" dirty="0" smtClean="0"/>
                        <a:t>th</a:t>
                      </a:r>
                      <a:r>
                        <a:rPr lang="en-US" dirty="0" smtClean="0"/>
                        <a:t> 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Day after Sabbath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6</a:t>
                      </a:r>
                      <a:r>
                        <a:rPr lang="en-US" baseline="30000" dirty="0" smtClean="0"/>
                        <a:t>th</a:t>
                      </a:r>
                      <a:r>
                        <a:rPr lang="en-US" dirty="0" smtClean="0"/>
                        <a:t> 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smtClean="0"/>
                        <a:t>1</a:t>
                      </a:r>
                      <a:r>
                        <a:rPr lang="en-US" baseline="30000" dirty="0" smtClean="0"/>
                        <a:t>st</a:t>
                      </a:r>
                      <a:r>
                        <a:rPr lang="en-US" dirty="0" smtClean="0"/>
                        <a:t> 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a:t>
                      </a:r>
                      <a:r>
                        <a:rPr lang="en-US" baseline="30000" dirty="0" smtClean="0"/>
                        <a:t>th</a:t>
                      </a:r>
                      <a:r>
                        <a:rPr lang="en-US" dirty="0" smtClean="0"/>
                        <a:t> 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15</a:t>
                      </a:r>
                      <a:r>
                        <a:rPr lang="en-US" baseline="30000" dirty="0" smtClean="0"/>
                        <a:t>th</a:t>
                      </a:r>
                      <a:r>
                        <a:rPr lang="en-US" dirty="0" smtClean="0"/>
                        <a:t> -21</a:t>
                      </a:r>
                      <a:r>
                        <a:rPr lang="en-US" baseline="30000" dirty="0" smtClean="0"/>
                        <a:t>st</a:t>
                      </a:r>
                      <a:r>
                        <a:rPr lang="en-US" dirty="0" smtClean="0"/>
                        <a:t> day</a:t>
                      </a:r>
                    </a:p>
                    <a:p>
                      <a:pPr algn="ctr"/>
                      <a:r>
                        <a:rPr lang="en-US" dirty="0" smtClean="0"/>
                        <a:t>(7 days)</a:t>
                      </a:r>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474">
                <a:tc>
                  <a:txBody>
                    <a:bodyPr/>
                    <a:lstStyle/>
                    <a:p>
                      <a:pPr algn="ctr"/>
                      <a:r>
                        <a:rPr lang="en-US" sz="1800" b="1" dirty="0" smtClean="0"/>
                        <a:t>Passover</a:t>
                      </a:r>
                    </a:p>
                    <a:p>
                      <a:pPr algn="ctr"/>
                      <a:r>
                        <a:rPr lang="en-US" sz="1800" b="1" dirty="0" smtClean="0"/>
                        <a:t>(Pesach)</a:t>
                      </a:r>
                      <a:endParaRPr lang="en-US" sz="1800" b="1"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t>Feast of Unleavened</a:t>
                      </a:r>
                      <a:r>
                        <a:rPr lang="en-US" sz="1800" b="1" baseline="0" dirty="0" smtClean="0"/>
                        <a:t> Bread (7days)</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t>First Fruit</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Pentecost (Shavuot)</a:t>
                      </a:r>
                    </a:p>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Feast of Trumpet (Yom </a:t>
                      </a:r>
                      <a:r>
                        <a:rPr lang="en-US" sz="1800" b="1" dirty="0" err="1" smtClean="0"/>
                        <a:t>Teruah</a:t>
                      </a:r>
                      <a:r>
                        <a:rPr lang="en-US" sz="1800" b="1" dirty="0" smtClean="0"/>
                        <a:t>)</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t>Day of atonement (Yom Kippur)</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t>Feast of tabernacle</a:t>
                      </a:r>
                      <a:r>
                        <a:rPr lang="en-US" sz="1800" b="1" baseline="0" dirty="0" smtClean="0"/>
                        <a:t> (Sukkot)</a:t>
                      </a: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90729">
                <a:tc>
                  <a:txBody>
                    <a:bodyPr/>
                    <a:lstStyle/>
                    <a:p>
                      <a:pPr algn="ctr"/>
                      <a:r>
                        <a:rPr lang="en-US" sz="1600" b="1" dirty="0" smtClean="0"/>
                        <a:t>Lev 23:5</a:t>
                      </a:r>
                      <a:endParaRPr lang="en-US" sz="1600" b="1"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a:t>
                      </a:r>
                      <a:r>
                        <a:rPr lang="en-US" sz="1600" b="1" baseline="0" dirty="0" smtClean="0"/>
                        <a:t> 23:6-8</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Lev23: 9-14</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Lev23:15-22</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600" b="1" dirty="0" smtClean="0"/>
                        <a:t>Lev 23: 23-25</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 23: 26-32</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 23:33-43</a:t>
                      </a:r>
                      <a:endParaRPr lang="en-US" sz="1600" b="1"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474">
                <a:tc>
                  <a:txBody>
                    <a:bodyPr/>
                    <a:lstStyle/>
                    <a:p>
                      <a:pPr algn="ctr"/>
                      <a:r>
                        <a:rPr lang="en-US" sz="1800" b="1" dirty="0" smtClean="0"/>
                        <a:t>Jesus crucified &amp; died</a:t>
                      </a:r>
                      <a:endParaRPr lang="en-US" sz="1800" b="1"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Jesus buried</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Jesus rose again</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The Holy Spirit Descended</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a:t>
                      </a:r>
                      <a:endParaRPr lang="en-US" sz="1800" b="1" dirty="0"/>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grpSp>
        <p:nvGrpSpPr>
          <p:cNvPr id="8" name="Group 7"/>
          <p:cNvGrpSpPr/>
          <p:nvPr/>
        </p:nvGrpSpPr>
        <p:grpSpPr>
          <a:xfrm>
            <a:off x="2588993" y="3558470"/>
            <a:ext cx="3075708" cy="369332"/>
            <a:chOff x="3200400" y="3791588"/>
            <a:chExt cx="2050473" cy="369332"/>
          </a:xfrm>
        </p:grpSpPr>
        <p:cxnSp>
          <p:nvCxnSpPr>
            <p:cNvPr id="6" name="Straight Arrow Connector 5"/>
            <p:cNvCxnSpPr/>
            <p:nvPr/>
          </p:nvCxnSpPr>
          <p:spPr>
            <a:xfrm flipV="1">
              <a:off x="3200400" y="3976254"/>
              <a:ext cx="2050473" cy="1385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34691" y="3791588"/>
              <a:ext cx="962315" cy="369332"/>
            </a:xfrm>
            <a:prstGeom prst="rect">
              <a:avLst/>
            </a:prstGeom>
            <a:noFill/>
          </p:spPr>
          <p:txBody>
            <a:bodyPr wrap="none" rtlCol="0">
              <a:spAutoFit/>
            </a:bodyPr>
            <a:lstStyle/>
            <a:p>
              <a:r>
                <a:rPr lang="en-US" smtClean="0"/>
                <a:t>50 days)</a:t>
              </a:r>
              <a:endParaRPr lang="en-US"/>
            </a:p>
          </p:txBody>
        </p:sp>
      </p:grpSp>
    </p:spTree>
    <p:extLst>
      <p:ext uri="{BB962C8B-B14F-4D97-AF65-F5344CB8AC3E}">
        <p14:creationId xmlns:p14="http://schemas.microsoft.com/office/powerpoint/2010/main" val="1255707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57275"/>
          </a:xfrm>
          <a:solidFill>
            <a:schemeClr val="accent1"/>
          </a:solidFill>
        </p:spPr>
        <p:txBody>
          <a:bodyPr vert="horz" lIns="91440" tIns="45720" rIns="91440" bIns="45720" rtlCol="0" anchor="ctr">
            <a:normAutofit/>
          </a:bodyPr>
          <a:lstStyle/>
          <a:p>
            <a:r>
              <a:rPr lang="en-US" b="1" dirty="0">
                <a:solidFill>
                  <a:schemeClr val="bg1"/>
                </a:solidFill>
              </a:rPr>
              <a:t>Leviticus 23:5-8   </a:t>
            </a:r>
          </a:p>
        </p:txBody>
      </p:sp>
      <p:sp>
        <p:nvSpPr>
          <p:cNvPr id="3" name="Content Placeholder 2"/>
          <p:cNvSpPr>
            <a:spLocks noGrp="1"/>
          </p:cNvSpPr>
          <p:nvPr>
            <p:ph idx="1"/>
          </p:nvPr>
        </p:nvSpPr>
        <p:spPr>
          <a:xfrm>
            <a:off x="838200" y="1608667"/>
            <a:ext cx="10515600" cy="4961466"/>
          </a:xfrm>
          <a:solidFill>
            <a:schemeClr val="accent2">
              <a:lumMod val="20000"/>
              <a:lumOff val="80000"/>
            </a:schemeClr>
          </a:solidFill>
          <a:ln>
            <a:solidFill>
              <a:schemeClr val="tx2"/>
            </a:solidFill>
          </a:ln>
        </p:spPr>
        <p:txBody>
          <a:bodyPr>
            <a:noAutofit/>
          </a:bodyPr>
          <a:lstStyle/>
          <a:p>
            <a:pPr marL="0" indent="0">
              <a:buNone/>
            </a:pPr>
            <a:r>
              <a:rPr lang="en-US" sz="3600" b="1" baseline="30000" dirty="0" smtClean="0"/>
              <a:t>5</a:t>
            </a:r>
            <a:r>
              <a:rPr lang="en-US" sz="3600" b="1" baseline="30000" dirty="0"/>
              <a:t> </a:t>
            </a:r>
            <a:r>
              <a:rPr lang="en-US" sz="3600" dirty="0"/>
              <a:t>On the </a:t>
            </a:r>
            <a:r>
              <a:rPr lang="en-US" sz="3600" b="1" dirty="0">
                <a:solidFill>
                  <a:srgbClr val="FF0000"/>
                </a:solidFill>
              </a:rPr>
              <a:t>fourteenth </a:t>
            </a:r>
            <a:r>
              <a:rPr lang="en-US" sz="3600" b="1" i="1" dirty="0">
                <a:solidFill>
                  <a:srgbClr val="FF0000"/>
                </a:solidFill>
              </a:rPr>
              <a:t>day</a:t>
            </a:r>
            <a:r>
              <a:rPr lang="en-US" sz="3600" b="1" dirty="0">
                <a:solidFill>
                  <a:srgbClr val="FF0000"/>
                </a:solidFill>
              </a:rPr>
              <a:t> of the first month </a:t>
            </a:r>
            <a:r>
              <a:rPr lang="en-US" sz="3600" dirty="0"/>
              <a:t>at twilight </a:t>
            </a:r>
            <a:r>
              <a:rPr lang="en-US" sz="3600" i="1" dirty="0"/>
              <a:t>is</a:t>
            </a:r>
            <a:r>
              <a:rPr lang="en-US" sz="3600" dirty="0"/>
              <a:t> the </a:t>
            </a:r>
            <a:r>
              <a:rPr lang="en-US" sz="3600" cap="small" dirty="0"/>
              <a:t>Lord</a:t>
            </a:r>
            <a:r>
              <a:rPr lang="en-US" sz="3600" dirty="0"/>
              <a:t>’s Passover. </a:t>
            </a:r>
            <a:r>
              <a:rPr lang="en-US" sz="3600" b="1" baseline="30000" dirty="0"/>
              <a:t>6 </a:t>
            </a:r>
            <a:r>
              <a:rPr lang="en-US" sz="3600" dirty="0"/>
              <a:t>And on the fifteenth day of the same month </a:t>
            </a:r>
            <a:r>
              <a:rPr lang="en-US" sz="3600" i="1" dirty="0"/>
              <a:t>is</a:t>
            </a:r>
            <a:r>
              <a:rPr lang="en-US" sz="3600" dirty="0"/>
              <a:t> the </a:t>
            </a:r>
            <a:r>
              <a:rPr lang="en-US" sz="3600" b="1" dirty="0">
                <a:solidFill>
                  <a:srgbClr val="FF0000"/>
                </a:solidFill>
              </a:rPr>
              <a:t>Feast of Unleavened Bread </a:t>
            </a:r>
            <a:r>
              <a:rPr lang="en-US" sz="3600" dirty="0"/>
              <a:t>to the </a:t>
            </a:r>
            <a:r>
              <a:rPr lang="en-US" sz="3600" cap="small" dirty="0"/>
              <a:t>Lord</a:t>
            </a:r>
            <a:r>
              <a:rPr lang="en-US" sz="3600" dirty="0"/>
              <a:t>; seven days you must eat unleavened bread. </a:t>
            </a:r>
            <a:r>
              <a:rPr lang="en-US" sz="3600" b="1" baseline="30000" dirty="0"/>
              <a:t>7 </a:t>
            </a:r>
            <a:r>
              <a:rPr lang="en-US" sz="3600" b="1" dirty="0">
                <a:solidFill>
                  <a:srgbClr val="FF0000"/>
                </a:solidFill>
              </a:rPr>
              <a:t>On the first day you shall have a holy convocation</a:t>
            </a:r>
            <a:r>
              <a:rPr lang="en-US" sz="3600" dirty="0"/>
              <a:t>; you shall do no customary work on it. </a:t>
            </a:r>
            <a:r>
              <a:rPr lang="en-US" sz="3600" b="1" baseline="30000" dirty="0"/>
              <a:t>8 </a:t>
            </a:r>
            <a:r>
              <a:rPr lang="en-US" sz="3600" dirty="0"/>
              <a:t>But you shall offer an offering made by fire to the </a:t>
            </a:r>
            <a:r>
              <a:rPr lang="en-US" sz="3600" cap="small" dirty="0"/>
              <a:t>Lord</a:t>
            </a:r>
            <a:r>
              <a:rPr lang="en-US" sz="3600" dirty="0"/>
              <a:t> for seven days. </a:t>
            </a:r>
            <a:r>
              <a:rPr lang="en-US" sz="3600" b="1" dirty="0">
                <a:solidFill>
                  <a:srgbClr val="FF0000"/>
                </a:solidFill>
              </a:rPr>
              <a:t>The seventh day </a:t>
            </a:r>
            <a:r>
              <a:rPr lang="en-US" sz="3600" b="1" i="1" dirty="0">
                <a:solidFill>
                  <a:srgbClr val="FF0000"/>
                </a:solidFill>
              </a:rPr>
              <a:t>shall be</a:t>
            </a:r>
            <a:r>
              <a:rPr lang="en-US" sz="3600" b="1" dirty="0">
                <a:solidFill>
                  <a:srgbClr val="FF0000"/>
                </a:solidFill>
              </a:rPr>
              <a:t> a holy convocation</a:t>
            </a:r>
            <a:r>
              <a:rPr lang="en-US" sz="3600" dirty="0"/>
              <a:t>; you shall do no customary work </a:t>
            </a:r>
            <a:r>
              <a:rPr lang="en-US" sz="3600" i="1" dirty="0"/>
              <a:t>on it</a:t>
            </a:r>
            <a:r>
              <a:rPr lang="en-US" sz="3600" dirty="0"/>
              <a:t>.’”</a:t>
            </a:r>
          </a:p>
          <a:p>
            <a:pPr marL="0" indent="0">
              <a:buNone/>
            </a:pPr>
            <a:endParaRPr lang="en-US" sz="3600" dirty="0"/>
          </a:p>
        </p:txBody>
      </p:sp>
    </p:spTree>
    <p:extLst>
      <p:ext uri="{BB962C8B-B14F-4D97-AF65-F5344CB8AC3E}">
        <p14:creationId xmlns:p14="http://schemas.microsoft.com/office/powerpoint/2010/main" val="1529944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536713"/>
          </a:xfrm>
        </p:spPr>
        <p:txBody>
          <a:bodyPr>
            <a:noAutofit/>
          </a:bodyPr>
          <a:lstStyle/>
          <a:p>
            <a:r>
              <a:rPr lang="en-US" sz="3200" b="1" dirty="0" smtClean="0"/>
              <a:t>April/May 28 AD         Nisan </a:t>
            </a:r>
            <a:r>
              <a:rPr lang="mr-IN" sz="3200" b="1" dirty="0" smtClean="0"/>
              <a:t>–</a:t>
            </a:r>
            <a:r>
              <a:rPr lang="en-US" sz="3200" b="1" dirty="0" smtClean="0"/>
              <a:t> 4028 FC</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4319204"/>
              </p:ext>
            </p:extLst>
          </p:nvPr>
        </p:nvGraphicFramePr>
        <p:xfrm>
          <a:off x="838190" y="536713"/>
          <a:ext cx="10515610" cy="6262685"/>
        </p:xfrm>
        <a:graphic>
          <a:graphicData uri="http://schemas.openxmlformats.org/drawingml/2006/table">
            <a:tbl>
              <a:tblPr firstRow="1" bandRow="1">
                <a:tableStyleId>{5C22544A-7EE6-4342-B048-85BDC9FD1C3A}</a:tableStyleId>
              </a:tblPr>
              <a:tblGrid>
                <a:gridCol w="751115"/>
                <a:gridCol w="751115"/>
                <a:gridCol w="751115"/>
                <a:gridCol w="751115"/>
                <a:gridCol w="751115"/>
                <a:gridCol w="751115"/>
                <a:gridCol w="751115"/>
                <a:gridCol w="751115"/>
                <a:gridCol w="751115"/>
                <a:gridCol w="751115"/>
                <a:gridCol w="751115"/>
                <a:gridCol w="751115"/>
                <a:gridCol w="751115"/>
                <a:gridCol w="751115"/>
              </a:tblGrid>
              <a:tr h="417444">
                <a:tc gridSpan="2">
                  <a:txBody>
                    <a:bodyPr/>
                    <a:lstStyle/>
                    <a:p>
                      <a:pPr algn="ctr"/>
                      <a:r>
                        <a:rPr lang="en-US" sz="2400" dirty="0" smtClean="0"/>
                        <a:t>1st</a:t>
                      </a:r>
                      <a:endParaRPr lang="en-US" sz="2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smtClean="0"/>
                        <a:t>2nd</a:t>
                      </a:r>
                      <a:endParaRPr lang="en-US" sz="2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smtClean="0"/>
                        <a:t>3rd</a:t>
                      </a:r>
                      <a:endParaRPr lang="en-US" sz="2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smtClean="0"/>
                        <a:t>4th</a:t>
                      </a:r>
                      <a:endParaRPr lang="en-US" sz="2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smtClean="0"/>
                        <a:t>5th</a:t>
                      </a:r>
                      <a:endParaRPr lang="en-US" sz="2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smtClean="0"/>
                        <a:t>6th</a:t>
                      </a:r>
                      <a:endParaRPr lang="en-US" sz="2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2400" dirty="0" smtClean="0"/>
                        <a:t>Sabbath</a:t>
                      </a:r>
                      <a:endParaRPr lang="en-US" sz="2400"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r>
              <a:tr h="238539">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endParaRPr lang="en-US"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20000"/>
                        <a:lumOff val="80000"/>
                      </a:schemeClr>
                    </a:solidFill>
                  </a:tcPr>
                </a:tc>
              </a:tr>
              <a:tr h="1012930">
                <a:tc gridSpan="2">
                  <a:txBody>
                    <a:bodyPr/>
                    <a:lstStyle/>
                    <a:p>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endParaRPr lang="en-US"/>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endParaRPr lang="en-US"/>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New moon</a:t>
                      </a:r>
                    </a:p>
                    <a:p>
                      <a:r>
                        <a:rPr lang="en-US" dirty="0" smtClean="0"/>
                        <a:t>1</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r>
                        <a:rPr lang="en-US" dirty="0" smtClean="0"/>
                        <a:t>2</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3</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r>
              <a:tr h="1225362">
                <a:tc gridSpan="2">
                  <a:txBody>
                    <a:bodyPr/>
                    <a:lstStyle/>
                    <a:p>
                      <a:r>
                        <a:rPr lang="en-US" dirty="0" smtClean="0"/>
                        <a:t>4</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5</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6</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7</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8</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9</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Passover Lamb Chosen </a:t>
                      </a:r>
                    </a:p>
                    <a:p>
                      <a:r>
                        <a:rPr lang="en-US" dirty="0" smtClean="0"/>
                        <a:t>10</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r>
              <a:tr h="1152939">
                <a:tc gridSpan="2">
                  <a:txBody>
                    <a:bodyPr/>
                    <a:lstStyle/>
                    <a:p>
                      <a:r>
                        <a:rPr lang="en-US" dirty="0" smtClean="0"/>
                        <a:t>11</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12</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13</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Passover</a:t>
                      </a:r>
                    </a:p>
                    <a:p>
                      <a:r>
                        <a:rPr lang="en-US" dirty="0" smtClean="0"/>
                        <a:t>14</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r>
                        <a:rPr lang="en-US" dirty="0" smtClean="0"/>
                        <a:t>Unleavened Bread   (HS)</a:t>
                      </a:r>
                    </a:p>
                    <a:p>
                      <a:r>
                        <a:rPr lang="en-US" dirty="0" smtClean="0"/>
                        <a:t>15</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r>
                        <a:rPr lang="en-US" dirty="0" smtClean="0"/>
                        <a:t>16</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17</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r>
              <a:tr h="1073426">
                <a:tc gridSpan="2">
                  <a:txBody>
                    <a:bodyPr/>
                    <a:lstStyle/>
                    <a:p>
                      <a:r>
                        <a:rPr lang="en-US" dirty="0" err="1" smtClean="0"/>
                        <a:t>Firstfruits</a:t>
                      </a:r>
                      <a:endParaRPr lang="en-US" dirty="0" smtClean="0"/>
                    </a:p>
                    <a:p>
                      <a:r>
                        <a:rPr lang="en-US" dirty="0" smtClean="0"/>
                        <a:t>18</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r>
                        <a:rPr lang="en-US" dirty="0" smtClean="0"/>
                        <a:t>19</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20</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End of feast </a:t>
                      </a:r>
                    </a:p>
                    <a:p>
                      <a:r>
                        <a:rPr lang="en-US" dirty="0" smtClean="0"/>
                        <a:t>21    (HS)</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gridSpan="2">
                  <a:txBody>
                    <a:bodyPr/>
                    <a:lstStyle/>
                    <a:p>
                      <a:r>
                        <a:rPr lang="en-US" dirty="0" smtClean="0"/>
                        <a:t>22</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23</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24</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r>
              <a:tr h="975068">
                <a:tc gridSpan="2">
                  <a:txBody>
                    <a:bodyPr/>
                    <a:lstStyle/>
                    <a:p>
                      <a:r>
                        <a:rPr lang="en-US" dirty="0" smtClean="0"/>
                        <a:t>25</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26</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27</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28</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29</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r>
                        <a:rPr lang="en-US" dirty="0" smtClean="0"/>
                        <a:t>30</a:t>
                      </a:r>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endParaRPr lang="en-US" dirty="0"/>
                    </a:p>
                  </a:txBody>
                  <a:tcPr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en-US"/>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04573381"/>
              </p:ext>
            </p:extLst>
          </p:nvPr>
        </p:nvGraphicFramePr>
        <p:xfrm>
          <a:off x="1275522" y="1359841"/>
          <a:ext cx="10515610" cy="335280"/>
        </p:xfrm>
        <a:graphic>
          <a:graphicData uri="http://schemas.openxmlformats.org/drawingml/2006/table">
            <a:tbl>
              <a:tblPr firstRow="1" bandRow="1">
                <a:tableStyleId>{5C22544A-7EE6-4342-B048-85BDC9FD1C3A}</a:tableStyleId>
              </a:tblPr>
              <a:tblGrid>
                <a:gridCol w="751115"/>
                <a:gridCol w="751115"/>
                <a:gridCol w="751115"/>
                <a:gridCol w="751115"/>
                <a:gridCol w="751115"/>
                <a:gridCol w="751115"/>
                <a:gridCol w="751115"/>
                <a:gridCol w="751115"/>
                <a:gridCol w="751115"/>
                <a:gridCol w="751115"/>
                <a:gridCol w="751115"/>
                <a:gridCol w="751115"/>
                <a:gridCol w="751115"/>
                <a:gridCol w="751115"/>
              </a:tblGrid>
              <a:tr h="309934">
                <a:tc gridSpan="2">
                  <a:txBody>
                    <a:bodyPr/>
                    <a:lstStyle/>
                    <a:p>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endParaRPr lang="en-US" sz="16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endParaRPr lang="en-US" sz="1600" b="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14</a:t>
                      </a:r>
                      <a:r>
                        <a:rPr lang="en-US" sz="1600" b="0" baseline="30000" dirty="0" smtClean="0">
                          <a:solidFill>
                            <a:schemeClr val="tx1"/>
                          </a:solidFill>
                        </a:rPr>
                        <a:t>th</a:t>
                      </a:r>
                      <a:r>
                        <a:rPr lang="en-US" sz="1600" b="0" dirty="0" smtClean="0">
                          <a:solidFill>
                            <a:schemeClr val="tx1"/>
                          </a:solidFill>
                        </a:rPr>
                        <a:t> April</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15 April</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16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17Apr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606941248"/>
              </p:ext>
            </p:extLst>
          </p:nvPr>
        </p:nvGraphicFramePr>
        <p:xfrm>
          <a:off x="1275522" y="2373608"/>
          <a:ext cx="10515610" cy="335280"/>
        </p:xfrm>
        <a:graphic>
          <a:graphicData uri="http://schemas.openxmlformats.org/drawingml/2006/table">
            <a:tbl>
              <a:tblPr firstRow="1" bandRow="1">
                <a:tableStyleId>{5C22544A-7EE6-4342-B048-85BDC9FD1C3A}</a:tableStyleId>
              </a:tblPr>
              <a:tblGrid>
                <a:gridCol w="751115"/>
                <a:gridCol w="751115"/>
                <a:gridCol w="751115"/>
                <a:gridCol w="751115"/>
                <a:gridCol w="751115"/>
                <a:gridCol w="751115"/>
                <a:gridCol w="751115"/>
                <a:gridCol w="751115"/>
                <a:gridCol w="751115"/>
                <a:gridCol w="751115"/>
                <a:gridCol w="751115"/>
                <a:gridCol w="751115"/>
                <a:gridCol w="751115"/>
                <a:gridCol w="751115"/>
              </a:tblGrid>
              <a:tr h="309934">
                <a:tc gridSpan="2">
                  <a:txBody>
                    <a:bodyPr/>
                    <a:lstStyle/>
                    <a:p>
                      <a:r>
                        <a:rPr lang="en-US" sz="1600" b="0" dirty="0" smtClean="0">
                          <a:solidFill>
                            <a:schemeClr val="tx1"/>
                          </a:solidFill>
                        </a:rPr>
                        <a:t>18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19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20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21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22</a:t>
                      </a:r>
                      <a:r>
                        <a:rPr lang="en-US" sz="1600" b="0" baseline="0" dirty="0" smtClean="0">
                          <a:solidFill>
                            <a:schemeClr val="tx1"/>
                          </a:solidFill>
                        </a:rPr>
                        <a:t> </a:t>
                      </a:r>
                      <a:r>
                        <a:rPr lang="en-US" sz="1600" b="0" dirty="0" smtClean="0">
                          <a:solidFill>
                            <a:schemeClr val="tx1"/>
                          </a:solidFill>
                        </a:rPr>
                        <a:t>April</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23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24</a:t>
                      </a:r>
                      <a:r>
                        <a:rPr lang="en-US" sz="1600" b="0" baseline="0" dirty="0" smtClean="0">
                          <a:solidFill>
                            <a:schemeClr val="tx1"/>
                          </a:solidFill>
                        </a:rPr>
                        <a:t> </a:t>
                      </a:r>
                      <a:r>
                        <a:rPr lang="en-US" sz="1600" b="0" dirty="0" smtClean="0">
                          <a:solidFill>
                            <a:schemeClr val="tx1"/>
                          </a:solidFill>
                        </a:rPr>
                        <a:t>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04245476"/>
              </p:ext>
            </p:extLst>
          </p:nvPr>
        </p:nvGraphicFramePr>
        <p:xfrm>
          <a:off x="1298713" y="3588542"/>
          <a:ext cx="10515610" cy="335280"/>
        </p:xfrm>
        <a:graphic>
          <a:graphicData uri="http://schemas.openxmlformats.org/drawingml/2006/table">
            <a:tbl>
              <a:tblPr firstRow="1" bandRow="1">
                <a:tableStyleId>{5C22544A-7EE6-4342-B048-85BDC9FD1C3A}</a:tableStyleId>
              </a:tblPr>
              <a:tblGrid>
                <a:gridCol w="751115"/>
                <a:gridCol w="751115"/>
                <a:gridCol w="751115"/>
                <a:gridCol w="751115"/>
                <a:gridCol w="751115"/>
                <a:gridCol w="751115"/>
                <a:gridCol w="751115"/>
                <a:gridCol w="751115"/>
                <a:gridCol w="751115"/>
                <a:gridCol w="751115"/>
                <a:gridCol w="751115"/>
                <a:gridCol w="751115"/>
                <a:gridCol w="751115"/>
                <a:gridCol w="751115"/>
              </a:tblGrid>
              <a:tr h="309934">
                <a:tc gridSpan="2">
                  <a:txBody>
                    <a:bodyPr/>
                    <a:lstStyle/>
                    <a:p>
                      <a:r>
                        <a:rPr lang="en-US" sz="1600" b="0" dirty="0" smtClean="0">
                          <a:solidFill>
                            <a:schemeClr val="tx1"/>
                          </a:solidFill>
                        </a:rPr>
                        <a:t>25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26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27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28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29April</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30 Apr</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1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8770900"/>
              </p:ext>
            </p:extLst>
          </p:nvPr>
        </p:nvGraphicFramePr>
        <p:xfrm>
          <a:off x="1298713" y="4747206"/>
          <a:ext cx="10515610" cy="335280"/>
        </p:xfrm>
        <a:graphic>
          <a:graphicData uri="http://schemas.openxmlformats.org/drawingml/2006/table">
            <a:tbl>
              <a:tblPr firstRow="1" bandRow="1">
                <a:tableStyleId>{5C22544A-7EE6-4342-B048-85BDC9FD1C3A}</a:tableStyleId>
              </a:tblPr>
              <a:tblGrid>
                <a:gridCol w="751115"/>
                <a:gridCol w="751115"/>
                <a:gridCol w="751115"/>
                <a:gridCol w="751115"/>
                <a:gridCol w="751115"/>
                <a:gridCol w="751115"/>
                <a:gridCol w="751115"/>
                <a:gridCol w="751115"/>
                <a:gridCol w="751115"/>
                <a:gridCol w="751115"/>
                <a:gridCol w="751115"/>
                <a:gridCol w="751115"/>
                <a:gridCol w="751115"/>
                <a:gridCol w="751115"/>
              </a:tblGrid>
              <a:tr h="309934">
                <a:tc gridSpan="2">
                  <a:txBody>
                    <a:bodyPr/>
                    <a:lstStyle/>
                    <a:p>
                      <a:r>
                        <a:rPr lang="en-US" sz="1600" b="0" dirty="0" smtClean="0">
                          <a:solidFill>
                            <a:schemeClr val="tx1"/>
                          </a:solidFill>
                        </a:rPr>
                        <a:t>2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3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4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5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6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7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8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78833558"/>
              </p:ext>
            </p:extLst>
          </p:nvPr>
        </p:nvGraphicFramePr>
        <p:xfrm>
          <a:off x="1340680" y="5827281"/>
          <a:ext cx="10515610" cy="335280"/>
        </p:xfrm>
        <a:graphic>
          <a:graphicData uri="http://schemas.openxmlformats.org/drawingml/2006/table">
            <a:tbl>
              <a:tblPr firstRow="1" bandRow="1">
                <a:tableStyleId>{5C22544A-7EE6-4342-B048-85BDC9FD1C3A}</a:tableStyleId>
              </a:tblPr>
              <a:tblGrid>
                <a:gridCol w="751115"/>
                <a:gridCol w="751115"/>
                <a:gridCol w="751115"/>
                <a:gridCol w="751115"/>
                <a:gridCol w="751115"/>
                <a:gridCol w="751115"/>
                <a:gridCol w="751115"/>
                <a:gridCol w="751115"/>
                <a:gridCol w="751115"/>
                <a:gridCol w="751115"/>
                <a:gridCol w="751115"/>
                <a:gridCol w="751115"/>
                <a:gridCol w="751115"/>
                <a:gridCol w="751115"/>
              </a:tblGrid>
              <a:tr h="309934">
                <a:tc gridSpan="2">
                  <a:txBody>
                    <a:bodyPr/>
                    <a:lstStyle/>
                    <a:p>
                      <a:r>
                        <a:rPr lang="en-US" sz="1600" b="0" dirty="0" smtClean="0">
                          <a:solidFill>
                            <a:schemeClr val="tx1"/>
                          </a:solidFill>
                        </a:rPr>
                        <a:t>2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3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4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5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6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7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r>
                        <a:rPr lang="en-US" sz="1600" b="0" dirty="0" smtClean="0">
                          <a:solidFill>
                            <a:schemeClr val="tx1"/>
                          </a:solidFill>
                        </a:rPr>
                        <a:t>8 May</a:t>
                      </a:r>
                      <a:endParaRPr lang="en-US" sz="1600" b="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284693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6499"/>
          </a:xfrm>
          <a:solidFill>
            <a:schemeClr val="accent1"/>
          </a:solidFill>
        </p:spPr>
        <p:txBody>
          <a:bodyPr vert="horz" lIns="91440" tIns="45720" rIns="91440" bIns="45720" rtlCol="0" anchor="ctr">
            <a:normAutofit/>
          </a:bodyPr>
          <a:lstStyle/>
          <a:p>
            <a:r>
              <a:rPr lang="en-US" b="1" dirty="0">
                <a:solidFill>
                  <a:schemeClr val="bg1"/>
                </a:solidFill>
              </a:rPr>
              <a:t>The first </a:t>
            </a:r>
            <a:r>
              <a:rPr lang="en-US" b="1" dirty="0" err="1" smtClean="0">
                <a:solidFill>
                  <a:schemeClr val="bg1"/>
                </a:solidFill>
              </a:rPr>
              <a:t>passover</a:t>
            </a:r>
            <a:r>
              <a:rPr lang="en-US" b="1" dirty="0" smtClean="0">
                <a:solidFill>
                  <a:schemeClr val="bg1"/>
                </a:solidFill>
              </a:rPr>
              <a:t> (Ex 12)</a:t>
            </a:r>
            <a:endParaRPr lang="en-US" b="1" dirty="0">
              <a:solidFill>
                <a:schemeClr val="bg1"/>
              </a:solidFill>
            </a:endParaRPr>
          </a:p>
        </p:txBody>
      </p:sp>
      <p:sp>
        <p:nvSpPr>
          <p:cNvPr id="11" name="Content Placeholder 10"/>
          <p:cNvSpPr>
            <a:spLocks noGrp="1"/>
          </p:cNvSpPr>
          <p:nvPr>
            <p:ph idx="1"/>
          </p:nvPr>
        </p:nvSpPr>
        <p:spPr>
          <a:xfrm>
            <a:off x="838200" y="1255059"/>
            <a:ext cx="10515600" cy="5289176"/>
          </a:xfrm>
        </p:spPr>
        <p:txBody>
          <a:bodyPr>
            <a:normAutofit fontScale="85000" lnSpcReduction="20000"/>
          </a:bodyPr>
          <a:lstStyle/>
          <a:p>
            <a:r>
              <a:rPr lang="en-US" b="1" dirty="0"/>
              <a:t>12 </a:t>
            </a:r>
            <a:r>
              <a:rPr lang="en-US" dirty="0"/>
              <a:t>Now the </a:t>
            </a:r>
            <a:r>
              <a:rPr lang="en-US" cap="small" dirty="0"/>
              <a:t>Lord</a:t>
            </a:r>
            <a:r>
              <a:rPr lang="en-US" dirty="0"/>
              <a:t> spoke to Moses and Aaron in the land of Egypt, saying, </a:t>
            </a:r>
            <a:r>
              <a:rPr lang="en-US" b="1" baseline="30000" dirty="0"/>
              <a:t>2 </a:t>
            </a:r>
            <a:r>
              <a:rPr lang="en-US" dirty="0"/>
              <a:t>“This month </a:t>
            </a:r>
            <a:r>
              <a:rPr lang="en-US" i="1" dirty="0"/>
              <a:t>shall be</a:t>
            </a:r>
            <a:r>
              <a:rPr lang="en-US" dirty="0"/>
              <a:t> your beginning of months; </a:t>
            </a:r>
            <a:r>
              <a:rPr lang="en-US" b="1" dirty="0">
                <a:solidFill>
                  <a:srgbClr val="FF0000"/>
                </a:solidFill>
              </a:rPr>
              <a:t>it </a:t>
            </a:r>
            <a:r>
              <a:rPr lang="en-US" b="1" i="1" dirty="0">
                <a:solidFill>
                  <a:srgbClr val="FF0000"/>
                </a:solidFill>
              </a:rPr>
              <a:t>shall be</a:t>
            </a:r>
            <a:r>
              <a:rPr lang="en-US" b="1" dirty="0">
                <a:solidFill>
                  <a:srgbClr val="FF0000"/>
                </a:solidFill>
              </a:rPr>
              <a:t> the first month of the year </a:t>
            </a:r>
            <a:r>
              <a:rPr lang="en-US" dirty="0"/>
              <a:t>to you. </a:t>
            </a:r>
            <a:r>
              <a:rPr lang="en-US" b="1" baseline="30000" dirty="0"/>
              <a:t>3 </a:t>
            </a:r>
            <a:r>
              <a:rPr lang="en-US" dirty="0"/>
              <a:t>Speak to all the congregation of Israel, saying: ‘</a:t>
            </a:r>
            <a:r>
              <a:rPr lang="en-US" b="1" dirty="0">
                <a:solidFill>
                  <a:srgbClr val="FF0000"/>
                </a:solidFill>
              </a:rPr>
              <a:t>On the tenth of this month every man shall take for himself a lamb</a:t>
            </a:r>
            <a:r>
              <a:rPr lang="en-US" dirty="0"/>
              <a:t>, according to the house of </a:t>
            </a:r>
            <a:r>
              <a:rPr lang="en-US" i="1" dirty="0"/>
              <a:t>his</a:t>
            </a:r>
            <a:r>
              <a:rPr lang="en-US" dirty="0"/>
              <a:t> father, a lamb for a household. </a:t>
            </a:r>
            <a:r>
              <a:rPr lang="en-US" b="1" baseline="30000" dirty="0"/>
              <a:t>4 </a:t>
            </a:r>
            <a:r>
              <a:rPr lang="en-US" dirty="0"/>
              <a:t>And if the household is too small for the lamb, let him and his neighbor next to his house take </a:t>
            </a:r>
            <a:r>
              <a:rPr lang="en-US" i="1" dirty="0"/>
              <a:t>it</a:t>
            </a:r>
            <a:r>
              <a:rPr lang="en-US" dirty="0"/>
              <a:t> according to the number of the persons; according to each man’s need you shall make your count for the lamb. </a:t>
            </a:r>
            <a:r>
              <a:rPr lang="en-US" b="1" baseline="30000" dirty="0"/>
              <a:t>5 </a:t>
            </a:r>
            <a:r>
              <a:rPr lang="en-US" dirty="0"/>
              <a:t>Your lamb shall be without blemish, a male of the first year. You may take </a:t>
            </a:r>
            <a:r>
              <a:rPr lang="en-US" i="1" dirty="0"/>
              <a:t>it</a:t>
            </a:r>
            <a:r>
              <a:rPr lang="en-US" dirty="0"/>
              <a:t> from the sheep or from the goats. </a:t>
            </a:r>
            <a:r>
              <a:rPr lang="en-US" b="1" baseline="30000" dirty="0"/>
              <a:t>6 </a:t>
            </a:r>
            <a:r>
              <a:rPr lang="en-US" b="1" dirty="0">
                <a:solidFill>
                  <a:srgbClr val="FF0000"/>
                </a:solidFill>
              </a:rPr>
              <a:t>Now you shall keep it until the fourteenth day of the same month. </a:t>
            </a:r>
            <a:r>
              <a:rPr lang="en-US" dirty="0"/>
              <a:t>Then the whole assembly of the congregation of Israel shall </a:t>
            </a:r>
            <a:r>
              <a:rPr lang="en-US" b="1" dirty="0">
                <a:solidFill>
                  <a:srgbClr val="FF0000"/>
                </a:solidFill>
              </a:rPr>
              <a:t>kill it at twilight</a:t>
            </a:r>
            <a:r>
              <a:rPr lang="en-US" dirty="0"/>
              <a:t>. </a:t>
            </a:r>
            <a:r>
              <a:rPr lang="en-US" b="1" baseline="30000" dirty="0"/>
              <a:t>7 </a:t>
            </a:r>
            <a:r>
              <a:rPr lang="en-US" b="1" dirty="0">
                <a:solidFill>
                  <a:srgbClr val="FF0000"/>
                </a:solidFill>
              </a:rPr>
              <a:t>And they shall take </a:t>
            </a:r>
            <a:r>
              <a:rPr lang="en-US" b="1" i="1" dirty="0">
                <a:solidFill>
                  <a:srgbClr val="FF0000"/>
                </a:solidFill>
              </a:rPr>
              <a:t>some</a:t>
            </a:r>
            <a:r>
              <a:rPr lang="en-US" b="1" dirty="0">
                <a:solidFill>
                  <a:srgbClr val="FF0000"/>
                </a:solidFill>
              </a:rPr>
              <a:t> of the blood and put </a:t>
            </a:r>
            <a:r>
              <a:rPr lang="en-US" b="1" i="1" dirty="0">
                <a:solidFill>
                  <a:srgbClr val="FF0000"/>
                </a:solidFill>
              </a:rPr>
              <a:t>it</a:t>
            </a:r>
            <a:r>
              <a:rPr lang="en-US" b="1" dirty="0">
                <a:solidFill>
                  <a:srgbClr val="FF0000"/>
                </a:solidFill>
              </a:rPr>
              <a:t> on the two doorposts and on the lintel of the houses </a:t>
            </a:r>
            <a:r>
              <a:rPr lang="en-US" dirty="0"/>
              <a:t>where they eat it. </a:t>
            </a:r>
            <a:r>
              <a:rPr lang="en-US" b="1" baseline="30000" dirty="0"/>
              <a:t>8 </a:t>
            </a:r>
            <a:r>
              <a:rPr lang="en-US" dirty="0"/>
              <a:t>Then they shall eat the flesh on that night; roasted in fire, with </a:t>
            </a:r>
            <a:r>
              <a:rPr lang="en-US" b="1" dirty="0">
                <a:solidFill>
                  <a:srgbClr val="FF0000"/>
                </a:solidFill>
              </a:rPr>
              <a:t>unleavened bread</a:t>
            </a:r>
            <a:r>
              <a:rPr lang="en-US" dirty="0"/>
              <a:t> </a:t>
            </a:r>
            <a:r>
              <a:rPr lang="en-US" i="1" dirty="0"/>
              <a:t>and</a:t>
            </a:r>
            <a:r>
              <a:rPr lang="en-US" dirty="0"/>
              <a:t> with bitter </a:t>
            </a:r>
            <a:r>
              <a:rPr lang="en-US" i="1" dirty="0"/>
              <a:t>herbs</a:t>
            </a:r>
            <a:r>
              <a:rPr lang="en-US" dirty="0"/>
              <a:t> they shall eat it. </a:t>
            </a:r>
            <a:r>
              <a:rPr lang="en-US" b="1" baseline="30000" dirty="0"/>
              <a:t>9 </a:t>
            </a:r>
            <a:r>
              <a:rPr lang="en-US" dirty="0"/>
              <a:t>Do not eat it raw, nor boiled at all with water, but roasted in fire—its head with its legs and its entrails. </a:t>
            </a:r>
            <a:r>
              <a:rPr lang="en-US" b="1" baseline="30000" dirty="0"/>
              <a:t>10 </a:t>
            </a:r>
            <a:r>
              <a:rPr lang="en-US" dirty="0"/>
              <a:t>You shall let none of it remain until morning, and what remains of it until morning you shall burn with fire. </a:t>
            </a:r>
            <a:r>
              <a:rPr lang="en-US" b="1" baseline="30000" dirty="0"/>
              <a:t>11 </a:t>
            </a:r>
            <a:r>
              <a:rPr lang="en-US" dirty="0"/>
              <a:t>And thus you shall eat it: </a:t>
            </a:r>
            <a:r>
              <a:rPr lang="en-US" i="1" dirty="0"/>
              <a:t>with</a:t>
            </a:r>
            <a:r>
              <a:rPr lang="en-US" dirty="0"/>
              <a:t> a belt on your waist, your sandals on your feet, and your staff in your hand. So you shall eat it in haste. </a:t>
            </a:r>
            <a:r>
              <a:rPr lang="en-US" b="1" dirty="0">
                <a:solidFill>
                  <a:srgbClr val="FF0000"/>
                </a:solidFill>
              </a:rPr>
              <a:t>It </a:t>
            </a:r>
            <a:r>
              <a:rPr lang="en-US" b="1" i="1" dirty="0">
                <a:solidFill>
                  <a:srgbClr val="FF0000"/>
                </a:solidFill>
              </a:rPr>
              <a:t>is</a:t>
            </a:r>
            <a:r>
              <a:rPr lang="en-US" b="1" dirty="0">
                <a:solidFill>
                  <a:srgbClr val="FF0000"/>
                </a:solidFill>
              </a:rPr>
              <a:t> the </a:t>
            </a:r>
            <a:r>
              <a:rPr lang="en-US" b="1" cap="small" dirty="0">
                <a:solidFill>
                  <a:srgbClr val="FF0000"/>
                </a:solidFill>
              </a:rPr>
              <a:t>Lord</a:t>
            </a:r>
            <a:r>
              <a:rPr lang="en-US" b="1" dirty="0">
                <a:solidFill>
                  <a:srgbClr val="FF0000"/>
                </a:solidFill>
              </a:rPr>
              <a:t>’s Passover.</a:t>
            </a:r>
          </a:p>
          <a:p>
            <a:endParaRPr lang="en-US" dirty="0"/>
          </a:p>
        </p:txBody>
      </p:sp>
    </p:spTree>
    <p:extLst>
      <p:ext uri="{BB962C8B-B14F-4D97-AF65-F5344CB8AC3E}">
        <p14:creationId xmlns:p14="http://schemas.microsoft.com/office/powerpoint/2010/main" val="1391757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46499"/>
          </a:xfrm>
          <a:solidFill>
            <a:schemeClr val="accent1"/>
          </a:solidFill>
        </p:spPr>
        <p:txBody>
          <a:bodyPr vert="horz" lIns="91440" tIns="45720" rIns="91440" bIns="45720" rtlCol="0" anchor="ctr">
            <a:normAutofit/>
          </a:bodyPr>
          <a:lstStyle/>
          <a:p>
            <a:r>
              <a:rPr lang="en-US" b="1" dirty="0">
                <a:solidFill>
                  <a:schemeClr val="bg1"/>
                </a:solidFill>
              </a:rPr>
              <a:t>The first </a:t>
            </a:r>
            <a:r>
              <a:rPr lang="en-US" b="1" dirty="0" err="1" smtClean="0">
                <a:solidFill>
                  <a:schemeClr val="bg1"/>
                </a:solidFill>
              </a:rPr>
              <a:t>passover</a:t>
            </a:r>
            <a:r>
              <a:rPr lang="en-US" b="1" dirty="0" smtClean="0">
                <a:solidFill>
                  <a:schemeClr val="bg1"/>
                </a:solidFill>
              </a:rPr>
              <a:t>  (Ex 12)</a:t>
            </a:r>
            <a:endParaRPr lang="en-US" b="1" dirty="0">
              <a:solidFill>
                <a:schemeClr val="bg1"/>
              </a:solidFill>
            </a:endParaRPr>
          </a:p>
        </p:txBody>
      </p:sp>
      <p:sp>
        <p:nvSpPr>
          <p:cNvPr id="11" name="Content Placeholder 10"/>
          <p:cNvSpPr>
            <a:spLocks noGrp="1"/>
          </p:cNvSpPr>
          <p:nvPr>
            <p:ph idx="1"/>
          </p:nvPr>
        </p:nvSpPr>
        <p:spPr>
          <a:xfrm>
            <a:off x="838200" y="1255059"/>
            <a:ext cx="10515600" cy="5289176"/>
          </a:xfrm>
        </p:spPr>
        <p:txBody>
          <a:bodyPr>
            <a:normAutofit fontScale="92500" lnSpcReduction="10000"/>
          </a:bodyPr>
          <a:lstStyle/>
          <a:p>
            <a:r>
              <a:rPr lang="en-US" b="1" baseline="30000" dirty="0"/>
              <a:t>15 </a:t>
            </a:r>
            <a:r>
              <a:rPr lang="en-US" b="1" dirty="0">
                <a:solidFill>
                  <a:srgbClr val="FF0000"/>
                </a:solidFill>
              </a:rPr>
              <a:t>Seven days you shall eat unleavened bread. On the first day you shall remove leaven from your houses. </a:t>
            </a:r>
            <a:r>
              <a:rPr lang="en-US" dirty="0"/>
              <a:t>For whoever eats leavened bread from the first day until the seventh day, that person shall be cut off from Israel. </a:t>
            </a:r>
            <a:r>
              <a:rPr lang="en-US" b="1" baseline="30000" dirty="0"/>
              <a:t>16 </a:t>
            </a:r>
            <a:r>
              <a:rPr lang="en-US" dirty="0"/>
              <a:t>On the first day </a:t>
            </a:r>
            <a:r>
              <a:rPr lang="en-US" i="1" dirty="0"/>
              <a:t>there shall be</a:t>
            </a:r>
            <a:r>
              <a:rPr lang="en-US" dirty="0"/>
              <a:t> a holy convocation, and on the seventh day there shall be a holy convocation for you. No manner of work shall be done on them; but </a:t>
            </a:r>
            <a:r>
              <a:rPr lang="en-US" i="1" dirty="0" err="1"/>
              <a:t>that</a:t>
            </a:r>
            <a:r>
              <a:rPr lang="en-US" dirty="0" err="1"/>
              <a:t>which</a:t>
            </a:r>
            <a:r>
              <a:rPr lang="en-US" dirty="0"/>
              <a:t> everyone must eat—that only may be prepared by you. </a:t>
            </a:r>
            <a:r>
              <a:rPr lang="en-US" b="1" baseline="30000" dirty="0"/>
              <a:t>17 </a:t>
            </a:r>
            <a:r>
              <a:rPr lang="en-US" dirty="0"/>
              <a:t>So you shall observe </a:t>
            </a:r>
            <a:r>
              <a:rPr lang="en-US" i="1" dirty="0"/>
              <a:t>the Feast of</a:t>
            </a:r>
            <a:r>
              <a:rPr lang="en-US" dirty="0"/>
              <a:t> Unleavened Bread, for on this same day I will have brought your armies out of the land of Egypt. Therefore you shall observe this day throughout your generations as an everlasting ordinance. </a:t>
            </a:r>
            <a:r>
              <a:rPr lang="en-US" b="1" baseline="30000" dirty="0"/>
              <a:t>18</a:t>
            </a:r>
            <a:r>
              <a:rPr lang="en-US" baseline="30000" dirty="0">
                <a:solidFill>
                  <a:srgbClr val="FF0000"/>
                </a:solidFill>
              </a:rPr>
              <a:t> </a:t>
            </a:r>
            <a:r>
              <a:rPr lang="en-US" b="1" dirty="0">
                <a:solidFill>
                  <a:srgbClr val="FF0000"/>
                </a:solidFill>
              </a:rPr>
              <a:t>In the first </a:t>
            </a:r>
            <a:r>
              <a:rPr lang="en-US" b="1" i="1" dirty="0">
                <a:solidFill>
                  <a:srgbClr val="FF0000"/>
                </a:solidFill>
              </a:rPr>
              <a:t>month,</a:t>
            </a:r>
            <a:r>
              <a:rPr lang="en-US" b="1" dirty="0">
                <a:solidFill>
                  <a:srgbClr val="FF0000"/>
                </a:solidFill>
              </a:rPr>
              <a:t> on the fourteenth day of the month at evening, you shall eat unleavened bread, until the twenty-first day of the month at evening.</a:t>
            </a:r>
            <a:r>
              <a:rPr lang="en-US" dirty="0">
                <a:solidFill>
                  <a:srgbClr val="FF0000"/>
                </a:solidFill>
              </a:rPr>
              <a:t> </a:t>
            </a:r>
            <a:r>
              <a:rPr lang="en-US" b="1" baseline="30000" dirty="0"/>
              <a:t>19 </a:t>
            </a:r>
            <a:r>
              <a:rPr lang="en-US" dirty="0"/>
              <a:t>For seven days no leaven shall be found in your houses, since whoever eats what is leavened, that same person shall be cut off from the congregation of Israel, whether </a:t>
            </a:r>
            <a:r>
              <a:rPr lang="en-US" i="1" dirty="0"/>
              <a:t>he is</a:t>
            </a:r>
            <a:r>
              <a:rPr lang="en-US" dirty="0"/>
              <a:t> a stranger or a native of the land. </a:t>
            </a:r>
            <a:r>
              <a:rPr lang="en-US" b="1" baseline="30000" dirty="0"/>
              <a:t>20 </a:t>
            </a:r>
            <a:r>
              <a:rPr lang="en-US" dirty="0"/>
              <a:t>You shall eat nothing leavened; in all your dwellings you shall eat unleavened bread</a:t>
            </a:r>
            <a:r>
              <a:rPr lang="en-US" dirty="0" smtClean="0"/>
              <a:t>.’”</a:t>
            </a:r>
            <a:endParaRPr lang="en-US" dirty="0"/>
          </a:p>
        </p:txBody>
      </p:sp>
    </p:spTree>
    <p:extLst>
      <p:ext uri="{BB962C8B-B14F-4D97-AF65-F5344CB8AC3E}">
        <p14:creationId xmlns:p14="http://schemas.microsoft.com/office/powerpoint/2010/main" val="1181797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7036" y="0"/>
            <a:ext cx="8321670" cy="6858000"/>
          </a:xfrm>
          <a:prstGeom prst="rect">
            <a:avLst/>
          </a:prstGeom>
        </p:spPr>
      </p:pic>
      <p:sp>
        <p:nvSpPr>
          <p:cNvPr id="5" name="Title 1"/>
          <p:cNvSpPr txBox="1">
            <a:spLocks/>
          </p:cNvSpPr>
          <p:nvPr/>
        </p:nvSpPr>
        <p:spPr>
          <a:xfrm>
            <a:off x="838200" y="149975"/>
            <a:ext cx="10515600" cy="746499"/>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The first </a:t>
            </a:r>
            <a:r>
              <a:rPr lang="en-US" b="1" dirty="0" err="1" smtClean="0">
                <a:solidFill>
                  <a:schemeClr val="bg1"/>
                </a:solidFill>
              </a:rPr>
              <a:t>passover</a:t>
            </a:r>
            <a:r>
              <a:rPr lang="en-US" b="1" dirty="0" smtClean="0">
                <a:solidFill>
                  <a:schemeClr val="bg1"/>
                </a:solidFill>
              </a:rPr>
              <a:t> (Ex 12)</a:t>
            </a:r>
            <a:endParaRPr lang="en-US" b="1" dirty="0">
              <a:solidFill>
                <a:schemeClr val="bg1"/>
              </a:solidFill>
            </a:endParaRPr>
          </a:p>
        </p:txBody>
      </p:sp>
    </p:spTree>
    <p:extLst>
      <p:ext uri="{BB962C8B-B14F-4D97-AF65-F5344CB8AC3E}">
        <p14:creationId xmlns:p14="http://schemas.microsoft.com/office/powerpoint/2010/main" val="469027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54286" y="0"/>
            <a:ext cx="7837714" cy="6858000"/>
          </a:xfrm>
          <a:prstGeom prst="rect">
            <a:avLst/>
          </a:prstGeom>
        </p:spPr>
      </p:pic>
      <p:sp>
        <p:nvSpPr>
          <p:cNvPr id="3" name="Title 1"/>
          <p:cNvSpPr>
            <a:spLocks noGrp="1"/>
          </p:cNvSpPr>
          <p:nvPr>
            <p:ph type="title"/>
          </p:nvPr>
        </p:nvSpPr>
        <p:spPr>
          <a:xfrm>
            <a:off x="503520" y="1060395"/>
            <a:ext cx="3124200" cy="638921"/>
          </a:xfrm>
        </p:spPr>
        <p:txBody>
          <a:bodyPr>
            <a:noAutofit/>
          </a:bodyPr>
          <a:lstStyle/>
          <a:p>
            <a:pPr algn="ctr"/>
            <a:r>
              <a:rPr lang="en-US" sz="6000" b="1" dirty="0" smtClean="0">
                <a:solidFill>
                  <a:schemeClr val="bg1"/>
                </a:solidFill>
              </a:rPr>
              <a:t>John 19</a:t>
            </a:r>
            <a:endParaRPr lang="en-US" sz="6000" b="1" dirty="0">
              <a:solidFill>
                <a:schemeClr val="bg1"/>
              </a:solidFill>
            </a:endParaRPr>
          </a:p>
        </p:txBody>
      </p:sp>
      <p:sp>
        <p:nvSpPr>
          <p:cNvPr id="2" name="TextBox 1"/>
          <p:cNvSpPr txBox="1"/>
          <p:nvPr/>
        </p:nvSpPr>
        <p:spPr>
          <a:xfrm>
            <a:off x="451251" y="2658534"/>
            <a:ext cx="3539752" cy="523220"/>
          </a:xfrm>
          <a:prstGeom prst="rect">
            <a:avLst/>
          </a:prstGeom>
          <a:noFill/>
        </p:spPr>
        <p:txBody>
          <a:bodyPr wrap="none" rtlCol="0">
            <a:spAutoFit/>
          </a:bodyPr>
          <a:lstStyle/>
          <a:p>
            <a:r>
              <a:rPr lang="en-US" sz="2800" smtClean="0">
                <a:solidFill>
                  <a:schemeClr val="bg1"/>
                </a:solidFill>
              </a:rPr>
              <a:t>The crucifixion of Jesus</a:t>
            </a:r>
            <a:endParaRPr lang="en-US" sz="2800">
              <a:solidFill>
                <a:schemeClr val="bg1"/>
              </a:solidFill>
            </a:endParaRPr>
          </a:p>
        </p:txBody>
      </p:sp>
    </p:spTree>
    <p:extLst>
      <p:ext uri="{BB962C8B-B14F-4D97-AF65-F5344CB8AC3E}">
        <p14:creationId xmlns:p14="http://schemas.microsoft.com/office/powerpoint/2010/main" val="1282452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318" y="257551"/>
            <a:ext cx="10973318" cy="961651"/>
          </a:xfrm>
          <a:solidFill>
            <a:schemeClr val="accent1"/>
          </a:solidFill>
        </p:spPr>
        <p:txBody>
          <a:bodyPr vert="horz" lIns="91440" tIns="45720" rIns="91440" bIns="45720" rtlCol="0" anchor="ctr">
            <a:normAutofit/>
          </a:bodyPr>
          <a:lstStyle/>
          <a:p>
            <a:r>
              <a:rPr lang="en-US" b="1" dirty="0">
                <a:solidFill>
                  <a:schemeClr val="bg1"/>
                </a:solidFill>
              </a:rPr>
              <a:t>Coincidence or common </a:t>
            </a:r>
            <a:r>
              <a:rPr lang="en-US" b="1" dirty="0" smtClean="0">
                <a:solidFill>
                  <a:schemeClr val="bg1"/>
                </a:solidFill>
              </a:rPr>
              <a:t>historical legacy </a:t>
            </a:r>
            <a:r>
              <a:rPr lang="en-US" b="1" dirty="0">
                <a:solidFill>
                  <a:schemeClr val="bg1"/>
                </a:solidFill>
              </a:rPr>
              <a:t>?</a:t>
            </a:r>
          </a:p>
        </p:txBody>
      </p:sp>
      <p:pic>
        <p:nvPicPr>
          <p:cNvPr id="5" name="Picture 4"/>
          <p:cNvPicPr>
            <a:picLocks noChangeAspect="1"/>
          </p:cNvPicPr>
          <p:nvPr/>
        </p:nvPicPr>
        <p:blipFill>
          <a:blip r:embed="rId2"/>
          <a:stretch>
            <a:fillRect/>
          </a:stretch>
        </p:blipFill>
        <p:spPr>
          <a:xfrm>
            <a:off x="681318" y="1326776"/>
            <a:ext cx="3582894" cy="5374342"/>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3275" y="1326776"/>
            <a:ext cx="6521362" cy="5374342"/>
          </a:xfrm>
          <a:prstGeom prst="rect">
            <a:avLst/>
          </a:prstGeom>
        </p:spPr>
      </p:pic>
    </p:spTree>
    <p:extLst>
      <p:ext uri="{BB962C8B-B14F-4D97-AF65-F5344CB8AC3E}">
        <p14:creationId xmlns:p14="http://schemas.microsoft.com/office/powerpoint/2010/main" val="5360840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0584" y="1613652"/>
            <a:ext cx="5485416" cy="4052047"/>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9834" y="1613652"/>
            <a:ext cx="5402730" cy="4052047"/>
          </a:xfrm>
          <a:prstGeom prst="rect">
            <a:avLst/>
          </a:prstGeom>
        </p:spPr>
      </p:pic>
      <p:sp>
        <p:nvSpPr>
          <p:cNvPr id="5" name="Title 1"/>
          <p:cNvSpPr>
            <a:spLocks noGrp="1"/>
          </p:cNvSpPr>
          <p:nvPr>
            <p:ph type="title"/>
          </p:nvPr>
        </p:nvSpPr>
        <p:spPr>
          <a:xfrm>
            <a:off x="681318" y="257551"/>
            <a:ext cx="10973318" cy="961651"/>
          </a:xfrm>
          <a:solidFill>
            <a:schemeClr val="accent1"/>
          </a:solidFill>
        </p:spPr>
        <p:txBody>
          <a:bodyPr vert="horz" lIns="91440" tIns="45720" rIns="91440" bIns="45720" rtlCol="0" anchor="ctr">
            <a:normAutofit/>
          </a:bodyPr>
          <a:lstStyle/>
          <a:p>
            <a:r>
              <a:rPr lang="en-US" b="1" dirty="0">
                <a:solidFill>
                  <a:schemeClr val="bg1"/>
                </a:solidFill>
              </a:rPr>
              <a:t>Coincidence or common </a:t>
            </a:r>
            <a:r>
              <a:rPr lang="en-US" b="1" dirty="0" smtClean="0">
                <a:solidFill>
                  <a:schemeClr val="bg1"/>
                </a:solidFill>
              </a:rPr>
              <a:t>historical legacy </a:t>
            </a:r>
            <a:r>
              <a:rPr lang="en-US" b="1" dirty="0">
                <a:solidFill>
                  <a:schemeClr val="bg1"/>
                </a:solidFill>
              </a:rPr>
              <a:t>?</a:t>
            </a:r>
          </a:p>
        </p:txBody>
      </p:sp>
      <p:sp>
        <p:nvSpPr>
          <p:cNvPr id="6" name="TextBox 5"/>
          <p:cNvSpPr txBox="1"/>
          <p:nvPr/>
        </p:nvSpPr>
        <p:spPr>
          <a:xfrm>
            <a:off x="1308851" y="5898788"/>
            <a:ext cx="4127027" cy="646331"/>
          </a:xfrm>
          <a:prstGeom prst="rect">
            <a:avLst/>
          </a:prstGeom>
          <a:noFill/>
        </p:spPr>
        <p:txBody>
          <a:bodyPr wrap="none" rtlCol="0">
            <a:spAutoFit/>
          </a:bodyPr>
          <a:lstStyle/>
          <a:p>
            <a:r>
              <a:rPr lang="en-US" sz="3600" b="1" dirty="0" smtClean="0"/>
              <a:t>Passover Seder meal</a:t>
            </a:r>
            <a:endParaRPr lang="en-US" sz="3600" b="1" dirty="0"/>
          </a:p>
        </p:txBody>
      </p:sp>
      <p:sp>
        <p:nvSpPr>
          <p:cNvPr id="7" name="Rectangle 6"/>
          <p:cNvSpPr/>
          <p:nvPr/>
        </p:nvSpPr>
        <p:spPr>
          <a:xfrm>
            <a:off x="7613979" y="5898788"/>
            <a:ext cx="2492990" cy="646331"/>
          </a:xfrm>
          <a:prstGeom prst="rect">
            <a:avLst/>
          </a:prstGeom>
        </p:spPr>
        <p:txBody>
          <a:bodyPr wrap="none">
            <a:spAutoFit/>
          </a:bodyPr>
          <a:lstStyle/>
          <a:p>
            <a:r>
              <a:rPr lang="en-US" sz="3600" b="1"/>
              <a:t>除夕团圆饭</a:t>
            </a:r>
            <a:endParaRPr lang="en-US" sz="3600" b="1" dirty="0"/>
          </a:p>
        </p:txBody>
      </p:sp>
    </p:spTree>
    <p:extLst>
      <p:ext uri="{BB962C8B-B14F-4D97-AF65-F5344CB8AC3E}">
        <p14:creationId xmlns:p14="http://schemas.microsoft.com/office/powerpoint/2010/main" val="89860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36098810"/>
              </p:ext>
            </p:extLst>
          </p:nvPr>
        </p:nvGraphicFramePr>
        <p:xfrm>
          <a:off x="448236" y="967012"/>
          <a:ext cx="11331388" cy="5624470"/>
        </p:xfrm>
        <a:graphic>
          <a:graphicData uri="http://schemas.openxmlformats.org/drawingml/2006/table">
            <a:tbl>
              <a:tblPr/>
              <a:tblGrid>
                <a:gridCol w="5665694"/>
                <a:gridCol w="5665694"/>
              </a:tblGrid>
              <a:tr h="65836">
                <a:tc>
                  <a:txBody>
                    <a:bodyPr/>
                    <a:lstStyle/>
                    <a:p>
                      <a:pPr algn="ctr"/>
                      <a:r>
                        <a:rPr lang="en-US" sz="2800" b="1" dirty="0">
                          <a:solidFill>
                            <a:schemeClr val="bg1"/>
                          </a:solidFill>
                          <a:effectLst/>
                        </a:rPr>
                        <a:t>Jewish Passover</a:t>
                      </a:r>
                      <a:endParaRPr lang="en-US" sz="3200" dirty="0">
                        <a:solidFill>
                          <a:schemeClr val="bg1"/>
                        </a:solidFill>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2800" b="1" dirty="0">
                          <a:solidFill>
                            <a:schemeClr val="bg1"/>
                          </a:solidFill>
                          <a:effectLst/>
                        </a:rPr>
                        <a:t>Chinese New Year</a:t>
                      </a:r>
                      <a:endParaRPr lang="en-US" sz="3200" dirty="0">
                        <a:solidFill>
                          <a:schemeClr val="bg1"/>
                        </a:solidFill>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205737">
                <a:tc>
                  <a:txBody>
                    <a:bodyPr/>
                    <a:lstStyle/>
                    <a:p>
                      <a:pPr algn="l"/>
                      <a:r>
                        <a:rPr lang="en-US" sz="2000" dirty="0">
                          <a:effectLst/>
                        </a:rPr>
                        <a:t>(Ex. 12:2) first month of the </a:t>
                      </a:r>
                      <a:r>
                        <a:rPr lang="en-US" sz="2000" dirty="0" smtClean="0">
                          <a:effectLst/>
                        </a:rPr>
                        <a:t>year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first month of the year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205737">
                <a:tc>
                  <a:txBody>
                    <a:bodyPr/>
                    <a:lstStyle/>
                    <a:p>
                      <a:pPr algn="l"/>
                      <a:r>
                        <a:rPr lang="en-US" sz="2000" dirty="0">
                          <a:effectLst/>
                        </a:rPr>
                        <a:t>follow Lunar </a:t>
                      </a:r>
                      <a:r>
                        <a:rPr lang="en-US" sz="2000" dirty="0" smtClean="0">
                          <a:effectLst/>
                        </a:rPr>
                        <a:t>Calendar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follow Lunar Calendar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20950">
                <a:tc>
                  <a:txBody>
                    <a:bodyPr/>
                    <a:lstStyle/>
                    <a:p>
                      <a:pPr algn="l"/>
                      <a:r>
                        <a:rPr lang="en-US" sz="2000" dirty="0">
                          <a:effectLst/>
                        </a:rPr>
                        <a:t>(Ex.12:4, 5) sacrifice whole lamb or kid – unblemished</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sacrifice whole pig, chicken, fish – </a:t>
                      </a:r>
                      <a:r>
                        <a:rPr lang="en-US" sz="2000" dirty="0" smtClean="0">
                          <a:effectLst/>
                        </a:rPr>
                        <a:t>unblemished</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205737">
                <a:tc>
                  <a:txBody>
                    <a:bodyPr/>
                    <a:lstStyle/>
                    <a:p>
                      <a:pPr algn="l"/>
                      <a:r>
                        <a:rPr lang="en-US" sz="2000" dirty="0">
                          <a:effectLst/>
                        </a:rPr>
                        <a:t>killed twilight before </a:t>
                      </a:r>
                      <a:r>
                        <a:rPr lang="en-US" sz="2000" dirty="0" smtClean="0">
                          <a:effectLst/>
                        </a:rPr>
                        <a:t>Passover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killed New Year’s </a:t>
                      </a:r>
                      <a:r>
                        <a:rPr lang="en-US" sz="2000" dirty="0" smtClean="0">
                          <a:effectLst/>
                        </a:rPr>
                        <a:t>Eve</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78556">
                <a:tc>
                  <a:txBody>
                    <a:bodyPr/>
                    <a:lstStyle/>
                    <a:p>
                      <a:pPr algn="l"/>
                      <a:r>
                        <a:rPr lang="en-US" sz="2000" dirty="0">
                          <a:effectLst/>
                        </a:rPr>
                        <a:t>(Ex. 12:22) blood smeared on door posts and </a:t>
                      </a:r>
                      <a:r>
                        <a:rPr lang="en-US" sz="2000" dirty="0" smtClean="0">
                          <a:effectLst/>
                        </a:rPr>
                        <a:t>lintel</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red paper pasted on door posts and lintel (now, lucky sayings are usually written on these banners; originally they were blank</a:t>
                      </a:r>
                      <a:r>
                        <a:rPr lang="en-US" sz="2000" dirty="0" smtClean="0">
                          <a:effectLst/>
                        </a:rPr>
                        <a:t>)</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205737">
                <a:tc>
                  <a:txBody>
                    <a:bodyPr/>
                    <a:lstStyle/>
                    <a:p>
                      <a:pPr algn="l"/>
                      <a:r>
                        <a:rPr lang="en-US" sz="2000" dirty="0">
                          <a:effectLst/>
                        </a:rPr>
                        <a:t>(Ex. 12:8) feast that </a:t>
                      </a:r>
                      <a:r>
                        <a:rPr lang="en-US" sz="2000" dirty="0" smtClean="0">
                          <a:effectLst/>
                        </a:rPr>
                        <a:t>night</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feast that </a:t>
                      </a:r>
                      <a:r>
                        <a:rPr lang="en-US" sz="2000" dirty="0" smtClean="0">
                          <a:effectLst/>
                        </a:rPr>
                        <a:t>night</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608982">
                <a:tc>
                  <a:txBody>
                    <a:bodyPr/>
                    <a:lstStyle/>
                    <a:p>
                      <a:pPr algn="l"/>
                      <a:r>
                        <a:rPr lang="en-US" sz="2000" dirty="0">
                          <a:effectLst/>
                        </a:rPr>
                        <a:t>(Ex. 12:12) first born struck dead if no blood was on the </a:t>
                      </a:r>
                      <a:r>
                        <a:rPr lang="en-US" sz="2000" dirty="0" smtClean="0">
                          <a:effectLst/>
                        </a:rPr>
                        <a:t>door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According to legend, children would be eaten by a beast named </a:t>
                      </a:r>
                      <a:r>
                        <a:rPr lang="en-US" sz="2000" dirty="0" err="1" smtClean="0">
                          <a:effectLst/>
                        </a:rPr>
                        <a:t>Nian</a:t>
                      </a:r>
                      <a:r>
                        <a:rPr lang="en-US" sz="2000" dirty="0" smtClean="0">
                          <a:effectLst/>
                        </a:rPr>
                        <a:t>. Dressed in red.</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263343">
                <a:tc>
                  <a:txBody>
                    <a:bodyPr/>
                    <a:lstStyle/>
                    <a:p>
                      <a:pPr algn="l"/>
                      <a:r>
                        <a:rPr lang="en-US" sz="2000" dirty="0">
                          <a:effectLst/>
                        </a:rPr>
                        <a:t>(Ex. 12:15) cleanse house of all leaven (yeast) for week of </a:t>
                      </a:r>
                      <a:r>
                        <a:rPr lang="en-US" sz="2000" dirty="0" smtClean="0">
                          <a:effectLst/>
                        </a:rPr>
                        <a:t>Passover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clean house from top to bottom for the New </a:t>
                      </a:r>
                      <a:r>
                        <a:rPr lang="en-US" sz="2000" dirty="0" smtClean="0">
                          <a:effectLst/>
                        </a:rPr>
                        <a:t>Year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263343">
                <a:tc>
                  <a:txBody>
                    <a:bodyPr/>
                    <a:lstStyle/>
                    <a:p>
                      <a:pPr algn="l"/>
                      <a:r>
                        <a:rPr lang="en-US" sz="2000" dirty="0">
                          <a:effectLst/>
                        </a:rPr>
                        <a:t>(Ex. 12:16) work ceased on first and seventh days for a holy </a:t>
                      </a:r>
                      <a:r>
                        <a:rPr lang="en-US" sz="2000" dirty="0" smtClean="0">
                          <a:effectLst/>
                        </a:rPr>
                        <a:t>assembly</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work ceases for almost </a:t>
                      </a:r>
                      <a:r>
                        <a:rPr lang="en-US" sz="2000" dirty="0" smtClean="0">
                          <a:effectLst/>
                        </a:rPr>
                        <a:t>everyone</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205737">
                <a:tc>
                  <a:txBody>
                    <a:bodyPr/>
                    <a:lstStyle/>
                    <a:p>
                      <a:pPr algn="l"/>
                      <a:r>
                        <a:rPr lang="en-US" sz="2000" dirty="0">
                          <a:effectLst/>
                        </a:rPr>
                        <a:t>biggest festival of the </a:t>
                      </a:r>
                      <a:r>
                        <a:rPr lang="en-US" sz="2000" dirty="0" smtClean="0">
                          <a:effectLst/>
                        </a:rPr>
                        <a:t>year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a:effectLst/>
                        </a:rPr>
                        <a:t>biggest festival of the </a:t>
                      </a:r>
                      <a:r>
                        <a:rPr lang="en-US" sz="2000" dirty="0" smtClean="0">
                          <a:effectLst/>
                        </a:rPr>
                        <a:t>year</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78556">
                <a:tc>
                  <a:txBody>
                    <a:bodyPr/>
                    <a:lstStyle/>
                    <a:p>
                      <a:pPr algn="l"/>
                      <a:r>
                        <a:rPr lang="en-US" sz="2000" dirty="0" smtClean="0">
                          <a:effectLst/>
                        </a:rPr>
                        <a:t>(</a:t>
                      </a:r>
                      <a:r>
                        <a:rPr lang="en-US" sz="2000" dirty="0">
                          <a:effectLst/>
                        </a:rPr>
                        <a:t>Ex. 12:35) silver, gold and clothing taken/asked for from the </a:t>
                      </a:r>
                      <a:r>
                        <a:rPr lang="en-US" sz="2000" dirty="0" smtClean="0">
                          <a:effectLst/>
                        </a:rPr>
                        <a:t>Egyptians</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000" dirty="0" smtClean="0">
                          <a:effectLst/>
                        </a:rPr>
                        <a:t>new </a:t>
                      </a:r>
                      <a:r>
                        <a:rPr lang="en-US" sz="2000" dirty="0">
                          <a:effectLst/>
                        </a:rPr>
                        <a:t>clothing and red envelopes of </a:t>
                      </a:r>
                      <a:r>
                        <a:rPr lang="en-US" sz="2000" dirty="0" smtClean="0">
                          <a:effectLst/>
                        </a:rPr>
                        <a:t>money (</a:t>
                      </a:r>
                      <a:r>
                        <a:rPr lang="en-US" sz="2000" dirty="0" err="1" smtClean="0">
                          <a:effectLst/>
                        </a:rPr>
                        <a:t>Ang</a:t>
                      </a:r>
                      <a:r>
                        <a:rPr lang="en-US" sz="2000" dirty="0" smtClean="0">
                          <a:effectLst/>
                        </a:rPr>
                        <a:t> Pow) </a:t>
                      </a:r>
                      <a:r>
                        <a:rPr lang="en-US" sz="2000" dirty="0">
                          <a:effectLst/>
                        </a:rPr>
                        <a:t>are given at New </a:t>
                      </a:r>
                      <a:r>
                        <a:rPr lang="en-US" sz="2000" dirty="0" smtClean="0">
                          <a:effectLst/>
                        </a:rPr>
                        <a:t>Year’s</a:t>
                      </a:r>
                      <a:endParaRPr lang="en-US" sz="2400" dirty="0">
                        <a:effectLst/>
                      </a:endParaRPr>
                    </a:p>
                  </a:txBody>
                  <a:tcPr marL="18516" marR="185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
        <p:nvSpPr>
          <p:cNvPr id="6" name="Title 1"/>
          <p:cNvSpPr>
            <a:spLocks noGrp="1"/>
          </p:cNvSpPr>
          <p:nvPr>
            <p:ph type="title"/>
          </p:nvPr>
        </p:nvSpPr>
        <p:spPr>
          <a:xfrm>
            <a:off x="448236" y="178039"/>
            <a:ext cx="11331388" cy="709461"/>
          </a:xfrm>
          <a:solidFill>
            <a:schemeClr val="accent1"/>
          </a:solidFill>
        </p:spPr>
        <p:txBody>
          <a:bodyPr vert="horz" lIns="91440" tIns="45720" rIns="91440" bIns="45720" rtlCol="0" anchor="ctr">
            <a:normAutofit/>
          </a:bodyPr>
          <a:lstStyle/>
          <a:p>
            <a:r>
              <a:rPr lang="en-US" b="1" dirty="0">
                <a:solidFill>
                  <a:schemeClr val="bg1"/>
                </a:solidFill>
              </a:rPr>
              <a:t>Coincidence or common </a:t>
            </a:r>
            <a:r>
              <a:rPr lang="en-US" b="1" dirty="0" smtClean="0">
                <a:solidFill>
                  <a:schemeClr val="bg1"/>
                </a:solidFill>
              </a:rPr>
              <a:t>historical legacy </a:t>
            </a:r>
            <a:r>
              <a:rPr lang="en-US" b="1" dirty="0">
                <a:solidFill>
                  <a:schemeClr val="bg1"/>
                </a:solidFill>
              </a:rPr>
              <a:t>?</a:t>
            </a:r>
          </a:p>
        </p:txBody>
      </p:sp>
    </p:spTree>
    <p:extLst>
      <p:ext uri="{BB962C8B-B14F-4D97-AF65-F5344CB8AC3E}">
        <p14:creationId xmlns:p14="http://schemas.microsoft.com/office/powerpoint/2010/main" val="1270208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vert="horz" lIns="91440" tIns="45720" rIns="91440" bIns="45720" rtlCol="0" anchor="ctr">
            <a:normAutofit/>
          </a:bodyPr>
          <a:lstStyle/>
          <a:p>
            <a:r>
              <a:rPr lang="en-US" b="1" dirty="0">
                <a:solidFill>
                  <a:schemeClr val="bg1"/>
                </a:solidFill>
              </a:rPr>
              <a:t>The feasts are prophetic shadow pictures of the good things to come. </a:t>
            </a:r>
          </a:p>
        </p:txBody>
      </p:sp>
      <p:sp>
        <p:nvSpPr>
          <p:cNvPr id="3" name="Content Placeholder 2"/>
          <p:cNvSpPr>
            <a:spLocks noGrp="1"/>
          </p:cNvSpPr>
          <p:nvPr>
            <p:ph idx="1"/>
          </p:nvPr>
        </p:nvSpPr>
        <p:spPr>
          <a:xfrm>
            <a:off x="838200" y="1825625"/>
            <a:ext cx="10515600" cy="4351338"/>
          </a:xfrm>
        </p:spPr>
        <p:txBody>
          <a:bodyPr>
            <a:noAutofit/>
          </a:bodyPr>
          <a:lstStyle/>
          <a:p>
            <a:pPr marL="0" indent="0">
              <a:buNone/>
            </a:pPr>
            <a:r>
              <a:rPr lang="en-US" sz="4000" b="1" dirty="0">
                <a:hlinkClick r:id="rId2"/>
              </a:rPr>
              <a:t>Hebrews 10:1</a:t>
            </a:r>
            <a:endParaRPr lang="en-US" sz="4000" b="1" dirty="0"/>
          </a:p>
          <a:p>
            <a:pPr marL="0" indent="0">
              <a:buNone/>
            </a:pPr>
            <a:r>
              <a:rPr lang="en-US" sz="4000" dirty="0" smtClean="0"/>
              <a:t>For </a:t>
            </a:r>
            <a:r>
              <a:rPr lang="en-US" sz="4000" dirty="0"/>
              <a:t>since the law has but </a:t>
            </a:r>
            <a:r>
              <a:rPr lang="en-US" sz="4000" b="1" dirty="0">
                <a:solidFill>
                  <a:srgbClr val="FF0000"/>
                </a:solidFill>
              </a:rPr>
              <a:t>a shadow </a:t>
            </a:r>
            <a:r>
              <a:rPr lang="en-US" sz="4000" b="1" dirty="0" smtClean="0">
                <a:solidFill>
                  <a:srgbClr val="FF0000"/>
                </a:solidFill>
              </a:rPr>
              <a:t>of the</a:t>
            </a:r>
            <a:r>
              <a:rPr lang="en-US" sz="4000" b="1" dirty="0">
                <a:solidFill>
                  <a:srgbClr val="FF0000"/>
                </a:solidFill>
              </a:rPr>
              <a:t> good things to come </a:t>
            </a:r>
            <a:r>
              <a:rPr lang="en-US" sz="4000" dirty="0"/>
              <a:t>instead of the true form of these realities, it can never, by the same sacrifices that are continually offered every year, make perfect those who draw near.</a:t>
            </a:r>
          </a:p>
          <a:p>
            <a:pPr marL="0" indent="0">
              <a:buNone/>
            </a:pPr>
            <a:endParaRPr lang="en-US" sz="4000" dirty="0"/>
          </a:p>
        </p:txBody>
      </p:sp>
    </p:spTree>
    <p:extLst>
      <p:ext uri="{BB962C8B-B14F-4D97-AF65-F5344CB8AC3E}">
        <p14:creationId xmlns:p14="http://schemas.microsoft.com/office/powerpoint/2010/main" val="319320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8859"/>
            <a:ext cx="10515600" cy="786342"/>
          </a:xfrm>
          <a:solidFill>
            <a:schemeClr val="accent1"/>
          </a:solidFill>
        </p:spPr>
        <p:txBody>
          <a:bodyPr vert="horz" lIns="91440" tIns="45720" rIns="91440" bIns="45720" rtlCol="0" anchor="ctr">
            <a:normAutofit/>
          </a:bodyPr>
          <a:lstStyle/>
          <a:p>
            <a:r>
              <a:rPr lang="en-US" b="1" dirty="0">
                <a:solidFill>
                  <a:schemeClr val="bg1"/>
                </a:solidFill>
              </a:rPr>
              <a:t>The birth of the </a:t>
            </a:r>
            <a:r>
              <a:rPr lang="en-US" b="1" dirty="0" smtClean="0">
                <a:solidFill>
                  <a:schemeClr val="bg1"/>
                </a:solidFill>
              </a:rPr>
              <a:t>Lamb at Bethlehem.</a:t>
            </a:r>
            <a:endParaRPr lang="en-US" b="1" dirty="0">
              <a:solidFill>
                <a:schemeClr val="bg1"/>
              </a:solidFill>
            </a:endParaRPr>
          </a:p>
        </p:txBody>
      </p:sp>
      <p:sp>
        <p:nvSpPr>
          <p:cNvPr id="3" name="Content Placeholder 2"/>
          <p:cNvSpPr>
            <a:spLocks noGrp="1"/>
          </p:cNvSpPr>
          <p:nvPr>
            <p:ph idx="1"/>
          </p:nvPr>
        </p:nvSpPr>
        <p:spPr>
          <a:xfrm>
            <a:off x="838200" y="4712741"/>
            <a:ext cx="10515600" cy="2080163"/>
          </a:xfrm>
          <a:solidFill>
            <a:schemeClr val="accent2">
              <a:lumMod val="20000"/>
              <a:lumOff val="80000"/>
            </a:schemeClr>
          </a:solidFill>
          <a:ln>
            <a:solidFill>
              <a:schemeClr val="tx2"/>
            </a:solidFill>
          </a:ln>
        </p:spPr>
        <p:txBody>
          <a:bodyPr>
            <a:normAutofit fontScale="77500" lnSpcReduction="20000"/>
          </a:bodyPr>
          <a:lstStyle/>
          <a:p>
            <a:r>
              <a:rPr lang="en-US" i="1" dirty="0"/>
              <a:t>You, </a:t>
            </a:r>
            <a:r>
              <a:rPr lang="en-US" b="1" i="1" dirty="0"/>
              <a:t>Bethlehem</a:t>
            </a:r>
            <a:r>
              <a:rPr lang="en-US" i="1" dirty="0"/>
              <a:t> </a:t>
            </a:r>
            <a:r>
              <a:rPr lang="en-US" i="1" dirty="0" err="1"/>
              <a:t>Ephrathah</a:t>
            </a:r>
            <a:r>
              <a:rPr lang="en-US" i="1" dirty="0"/>
              <a:t>, though you are small among the clans of Judah, out of you will come for me one who will be ruler over Israel, whose origins are from of old, from ancient times</a:t>
            </a:r>
            <a:r>
              <a:rPr lang="en-US" dirty="0"/>
              <a:t> -</a:t>
            </a:r>
            <a:r>
              <a:rPr lang="en-US" b="1" u="sng" dirty="0"/>
              <a:t>Micah 5:2</a:t>
            </a:r>
            <a:endParaRPr lang="en-US" dirty="0"/>
          </a:p>
          <a:p>
            <a:endParaRPr lang="en-US" dirty="0" smtClean="0"/>
          </a:p>
          <a:p>
            <a:r>
              <a:rPr lang="en-US" dirty="0" smtClean="0"/>
              <a:t>The </a:t>
            </a:r>
            <a:r>
              <a:rPr lang="en-US" dirty="0"/>
              <a:t>bawling of sheep rang across the fields of Bethlehem. </a:t>
            </a:r>
            <a:r>
              <a:rPr lang="en-US" dirty="0" err="1"/>
              <a:t>Migdal</a:t>
            </a:r>
            <a:r>
              <a:rPr lang="en-US" dirty="0"/>
              <a:t> Eder, the Tower of the Flock, was the place where lambs destined for the Temple were born and raised.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144319"/>
            <a:ext cx="5336117" cy="3423169"/>
          </a:xfrm>
          <a:prstGeom prst="rect">
            <a:avLst/>
          </a:prstGeom>
        </p:spPr>
      </p:pic>
      <p:pic>
        <p:nvPicPr>
          <p:cNvPr id="5" name="Picture 4"/>
          <p:cNvPicPr>
            <a:picLocks noChangeAspect="1"/>
          </p:cNvPicPr>
          <p:nvPr/>
        </p:nvPicPr>
        <p:blipFill>
          <a:blip r:embed="rId3"/>
          <a:stretch>
            <a:fillRect/>
          </a:stretch>
        </p:blipFill>
        <p:spPr>
          <a:xfrm>
            <a:off x="6400800" y="1144318"/>
            <a:ext cx="4890241" cy="3423169"/>
          </a:xfrm>
          <a:prstGeom prst="rect">
            <a:avLst/>
          </a:prstGeom>
        </p:spPr>
      </p:pic>
    </p:spTree>
    <p:extLst>
      <p:ext uri="{BB962C8B-B14F-4D97-AF65-F5344CB8AC3E}">
        <p14:creationId xmlns:p14="http://schemas.microsoft.com/office/powerpoint/2010/main" val="2970928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333"/>
            <a:ext cx="10515600" cy="1245222"/>
          </a:xfrm>
          <a:solidFill>
            <a:schemeClr val="accent1"/>
          </a:solidFill>
        </p:spPr>
        <p:txBody>
          <a:bodyPr vert="horz" lIns="91440" tIns="45720" rIns="91440" bIns="45720" rtlCol="0" anchor="ctr">
            <a:normAutofit fontScale="90000"/>
          </a:bodyPr>
          <a:lstStyle/>
          <a:p>
            <a:r>
              <a:rPr lang="en-US" b="1" dirty="0">
                <a:solidFill>
                  <a:schemeClr val="bg1"/>
                </a:solidFill>
              </a:rPr>
              <a:t>Jesus was identified as the Lamb of God in the beginning of his ministry</a:t>
            </a:r>
          </a:p>
        </p:txBody>
      </p:sp>
      <p:sp>
        <p:nvSpPr>
          <p:cNvPr id="3" name="Content Placeholder 2"/>
          <p:cNvSpPr>
            <a:spLocks noGrp="1"/>
          </p:cNvSpPr>
          <p:nvPr>
            <p:ph idx="1"/>
          </p:nvPr>
        </p:nvSpPr>
        <p:spPr>
          <a:xfrm>
            <a:off x="838200" y="5367866"/>
            <a:ext cx="10515600" cy="1130830"/>
          </a:xfrm>
          <a:solidFill>
            <a:schemeClr val="accent2">
              <a:lumMod val="20000"/>
              <a:lumOff val="80000"/>
            </a:schemeClr>
          </a:solidFill>
          <a:ln>
            <a:solidFill>
              <a:schemeClr val="tx2"/>
            </a:solidFill>
          </a:ln>
        </p:spPr>
        <p:txBody>
          <a:bodyPr>
            <a:normAutofit fontScale="92500" lnSpcReduction="20000"/>
          </a:bodyPr>
          <a:lstStyle/>
          <a:p>
            <a:pPr marL="0" indent="0">
              <a:buNone/>
            </a:pPr>
            <a:r>
              <a:rPr lang="en-US" b="1" dirty="0">
                <a:hlinkClick r:id="rId2"/>
              </a:rPr>
              <a:t>John 1:29</a:t>
            </a:r>
            <a:endParaRPr lang="en-US" b="1" dirty="0"/>
          </a:p>
          <a:p>
            <a:pPr marL="0" indent="0">
              <a:buNone/>
            </a:pPr>
            <a:r>
              <a:rPr lang="en-US" b="1" dirty="0" smtClean="0"/>
              <a:t>The</a:t>
            </a:r>
            <a:r>
              <a:rPr lang="en-US" dirty="0"/>
              <a:t> next day John saw Jesus coming toward him, and said, “</a:t>
            </a:r>
            <a:r>
              <a:rPr lang="en-US" b="1" dirty="0"/>
              <a:t>Behold</a:t>
            </a:r>
            <a:r>
              <a:rPr lang="en-US" dirty="0"/>
              <a:t>! </a:t>
            </a:r>
            <a:r>
              <a:rPr lang="en-US" b="1" dirty="0"/>
              <a:t>The</a:t>
            </a:r>
            <a:r>
              <a:rPr lang="en-US" dirty="0"/>
              <a:t> </a:t>
            </a:r>
            <a:r>
              <a:rPr lang="en-US" b="1" dirty="0"/>
              <a:t>Lamb</a:t>
            </a:r>
            <a:r>
              <a:rPr lang="en-US" dirty="0"/>
              <a:t> </a:t>
            </a:r>
            <a:r>
              <a:rPr lang="en-US" b="1" dirty="0"/>
              <a:t>of</a:t>
            </a:r>
            <a:r>
              <a:rPr lang="en-US" dirty="0"/>
              <a:t> </a:t>
            </a:r>
            <a:r>
              <a:rPr lang="en-US" b="1" dirty="0"/>
              <a:t>God</a:t>
            </a:r>
            <a:r>
              <a:rPr lang="en-US" dirty="0"/>
              <a:t> who takes away </a:t>
            </a:r>
            <a:r>
              <a:rPr lang="en-US" b="1" dirty="0"/>
              <a:t>the</a:t>
            </a:r>
            <a:r>
              <a:rPr lang="en-US" dirty="0"/>
              <a:t> sin </a:t>
            </a:r>
            <a:r>
              <a:rPr lang="en-US" b="1" dirty="0"/>
              <a:t>of</a:t>
            </a:r>
            <a:r>
              <a:rPr lang="en-US" dirty="0"/>
              <a:t> </a:t>
            </a:r>
            <a:r>
              <a:rPr lang="en-US" b="1" dirty="0"/>
              <a:t>the</a:t>
            </a:r>
            <a:r>
              <a:rPr lang="en-US" dirty="0"/>
              <a:t> world!</a:t>
            </a:r>
          </a:p>
          <a:p>
            <a:pPr marL="0" indent="0">
              <a:buNone/>
            </a:pPr>
            <a:endParaRPr lang="en-US" dirty="0"/>
          </a:p>
        </p:txBody>
      </p:sp>
      <p:pic>
        <p:nvPicPr>
          <p:cNvPr id="4" name="Picture 3"/>
          <p:cNvPicPr>
            <a:picLocks noChangeAspect="1"/>
          </p:cNvPicPr>
          <p:nvPr/>
        </p:nvPicPr>
        <p:blipFill>
          <a:blip r:embed="rId3"/>
          <a:stretch>
            <a:fillRect/>
          </a:stretch>
        </p:blipFill>
        <p:spPr>
          <a:xfrm>
            <a:off x="2992965" y="1468172"/>
            <a:ext cx="5135033" cy="3846077"/>
          </a:xfrm>
          <a:prstGeom prst="rect">
            <a:avLst/>
          </a:prstGeom>
        </p:spPr>
      </p:pic>
    </p:spTree>
    <p:extLst>
      <p:ext uri="{BB962C8B-B14F-4D97-AF65-F5344CB8AC3E}">
        <p14:creationId xmlns:p14="http://schemas.microsoft.com/office/powerpoint/2010/main" val="4753656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68577"/>
            <a:ext cx="10515600" cy="2018490"/>
          </a:xfrm>
          <a:solidFill>
            <a:schemeClr val="accent2">
              <a:lumMod val="20000"/>
              <a:lumOff val="80000"/>
            </a:schemeClr>
          </a:solidFill>
          <a:ln>
            <a:solidFill>
              <a:schemeClr val="tx2"/>
            </a:solidFill>
          </a:ln>
        </p:spPr>
        <p:txBody>
          <a:bodyPr>
            <a:noAutofit/>
          </a:bodyPr>
          <a:lstStyle/>
          <a:p>
            <a:r>
              <a:rPr lang="en-US" sz="2800" dirty="0"/>
              <a:t>In the first century, a lamb was chosen by the high priest outside of Jerusalem on the tenth of Nisan. Then the priest would lead this lamb into the city while crowds of worshippers lined the streets waving palm branches and singing Psalm 118, “Blessed is He that comes in the name of the Lord</a:t>
            </a:r>
            <a:r>
              <a:rPr lang="en-US" sz="2800" dirty="0" smtClean="0"/>
              <a:t>.”</a:t>
            </a:r>
            <a:endParaRPr lang="en-US" sz="2800" dirty="0"/>
          </a:p>
        </p:txBody>
      </p:sp>
      <p:sp>
        <p:nvSpPr>
          <p:cNvPr id="4" name="Rectangle 3"/>
          <p:cNvSpPr/>
          <p:nvPr/>
        </p:nvSpPr>
        <p:spPr>
          <a:xfrm>
            <a:off x="838200" y="177921"/>
            <a:ext cx="10515600" cy="922746"/>
          </a:xfrm>
          <a:prstGeom prst="rect">
            <a:avLst/>
          </a:prstGeom>
          <a:solidFill>
            <a:schemeClr val="accent1"/>
          </a:solidFill>
        </p:spPr>
        <p:txBody>
          <a:bodyPr vert="horz" lIns="91440" tIns="45720" rIns="91440" bIns="45720" rtlCol="0" anchor="ctr">
            <a:normAutofit fontScale="97500" lnSpcReduction="10000"/>
          </a:bodyPr>
          <a:lstStyle/>
          <a:p>
            <a:pPr>
              <a:lnSpc>
                <a:spcPct val="90000"/>
              </a:lnSpc>
              <a:spcBef>
                <a:spcPct val="0"/>
              </a:spcBef>
            </a:pPr>
            <a:r>
              <a:rPr lang="en-US" sz="3200" b="1" dirty="0">
                <a:solidFill>
                  <a:schemeClr val="bg1"/>
                </a:solidFill>
                <a:latin typeface="+mj-lt"/>
                <a:ea typeface="+mj-ea"/>
                <a:cs typeface="+mj-cs"/>
              </a:rPr>
              <a:t>10th of Nisan – Shabbat - Jesus’ triumphal entry into Jerusalem ahead of the High Priest bringing in the Passover Lamb</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6200" y="1334310"/>
            <a:ext cx="4279440" cy="3000623"/>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14672" y="1334311"/>
            <a:ext cx="5229657" cy="3000623"/>
          </a:xfrm>
          <a:prstGeom prst="rect">
            <a:avLst/>
          </a:prstGeom>
        </p:spPr>
      </p:pic>
    </p:spTree>
    <p:extLst>
      <p:ext uri="{BB962C8B-B14F-4D97-AF65-F5344CB8AC3E}">
        <p14:creationId xmlns:p14="http://schemas.microsoft.com/office/powerpoint/2010/main" val="18809802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837332" cy="914388"/>
          </a:xfrm>
          <a:solidFill>
            <a:schemeClr val="accent1"/>
          </a:solidFill>
        </p:spPr>
        <p:txBody>
          <a:bodyPr vert="horz" lIns="91440" tIns="45720" rIns="91440" bIns="45720" rtlCol="0" anchor="ctr">
            <a:normAutofit/>
          </a:bodyPr>
          <a:lstStyle/>
          <a:p>
            <a:r>
              <a:rPr lang="en-US" b="1" dirty="0">
                <a:solidFill>
                  <a:schemeClr val="bg1"/>
                </a:solidFill>
              </a:rPr>
              <a:t>10th </a:t>
            </a:r>
            <a:r>
              <a:rPr lang="mr-IN" b="1" dirty="0">
                <a:solidFill>
                  <a:schemeClr val="bg1"/>
                </a:solidFill>
              </a:rPr>
              <a:t>–</a:t>
            </a:r>
            <a:r>
              <a:rPr lang="en-US" b="1" dirty="0">
                <a:solidFill>
                  <a:schemeClr val="bg1"/>
                </a:solidFill>
              </a:rPr>
              <a:t> 14th Nisan </a:t>
            </a:r>
            <a:r>
              <a:rPr lang="mr-IN" b="1" dirty="0">
                <a:solidFill>
                  <a:schemeClr val="bg1"/>
                </a:solidFill>
              </a:rPr>
              <a:t>–</a:t>
            </a:r>
            <a:r>
              <a:rPr lang="en-US" b="1" dirty="0">
                <a:solidFill>
                  <a:schemeClr val="bg1"/>
                </a:solidFill>
              </a:rPr>
              <a:t> the Lamb was inspected</a:t>
            </a:r>
          </a:p>
        </p:txBody>
      </p:sp>
      <p:sp>
        <p:nvSpPr>
          <p:cNvPr id="3" name="Content Placeholder 2"/>
          <p:cNvSpPr>
            <a:spLocks noGrp="1"/>
          </p:cNvSpPr>
          <p:nvPr>
            <p:ph idx="1"/>
          </p:nvPr>
        </p:nvSpPr>
        <p:spPr>
          <a:xfrm>
            <a:off x="838199" y="4776156"/>
            <a:ext cx="10837333" cy="1942670"/>
          </a:xfrm>
          <a:solidFill>
            <a:schemeClr val="accent2">
              <a:lumMod val="20000"/>
              <a:lumOff val="80000"/>
            </a:schemeClr>
          </a:solidFill>
          <a:ln>
            <a:solidFill>
              <a:schemeClr val="tx2"/>
            </a:solidFill>
          </a:ln>
        </p:spPr>
        <p:txBody>
          <a:bodyPr>
            <a:normAutofit fontScale="85000" lnSpcReduction="20000"/>
          </a:bodyPr>
          <a:lstStyle/>
          <a:p>
            <a:r>
              <a:rPr lang="en-US" dirty="0"/>
              <a:t>The High Priest would then take the lamb to the Temple, where it would be tied in public view so that it could be inspected for blemish. </a:t>
            </a:r>
            <a:endParaRPr lang="en-US" dirty="0" smtClean="0"/>
          </a:p>
          <a:p>
            <a:r>
              <a:rPr lang="en-US" dirty="0" smtClean="0"/>
              <a:t>Jesus sat </a:t>
            </a:r>
            <a:r>
              <a:rPr lang="en-US" dirty="0"/>
              <a:t>and taught in the Temple courtyard for four days. </a:t>
            </a:r>
            <a:r>
              <a:rPr lang="en-US" dirty="0" smtClean="0"/>
              <a:t>He </a:t>
            </a:r>
            <a:r>
              <a:rPr lang="en-US" dirty="0"/>
              <a:t>was inspected and questioned as the Sadducees, the Pharisees, and the teachers of the law sought to trip him up in His words and entrap Him. They could not, because He was perfect and without </a:t>
            </a:r>
            <a:r>
              <a:rPr lang="en-US" dirty="0" smtClean="0"/>
              <a:t>blemish. He was found innocent by Pilate. </a:t>
            </a:r>
            <a:endParaRPr lang="en-US" dirty="0"/>
          </a:p>
        </p:txBody>
      </p:sp>
      <p:pic>
        <p:nvPicPr>
          <p:cNvPr id="4" name="Picture 3"/>
          <p:cNvPicPr>
            <a:picLocks noChangeAspect="1"/>
          </p:cNvPicPr>
          <p:nvPr/>
        </p:nvPicPr>
        <p:blipFill>
          <a:blip r:embed="rId2"/>
          <a:stretch>
            <a:fillRect/>
          </a:stretch>
        </p:blipFill>
        <p:spPr>
          <a:xfrm>
            <a:off x="838200" y="1405460"/>
            <a:ext cx="4064000" cy="3251200"/>
          </a:xfrm>
          <a:prstGeom prst="rect">
            <a:avLst/>
          </a:prstGeom>
        </p:spPr>
      </p:pic>
      <p:pic>
        <p:nvPicPr>
          <p:cNvPr id="6" name="Picture 5"/>
          <p:cNvPicPr>
            <a:picLocks noChangeAspect="1"/>
          </p:cNvPicPr>
          <p:nvPr/>
        </p:nvPicPr>
        <p:blipFill>
          <a:blip r:embed="rId3"/>
          <a:stretch>
            <a:fillRect/>
          </a:stretch>
        </p:blipFill>
        <p:spPr>
          <a:xfrm>
            <a:off x="5064760" y="1405460"/>
            <a:ext cx="6610773" cy="3251200"/>
          </a:xfrm>
          <a:prstGeom prst="rect">
            <a:avLst/>
          </a:prstGeom>
        </p:spPr>
      </p:pic>
    </p:spTree>
    <p:extLst>
      <p:ext uri="{BB962C8B-B14F-4D97-AF65-F5344CB8AC3E}">
        <p14:creationId xmlns:p14="http://schemas.microsoft.com/office/powerpoint/2010/main" val="1457867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3" y="246595"/>
            <a:ext cx="11345334" cy="734748"/>
          </a:xfrm>
          <a:solidFill>
            <a:schemeClr val="accent1"/>
          </a:solidFill>
        </p:spPr>
        <p:txBody>
          <a:bodyPr vert="horz" lIns="91440" tIns="45720" rIns="91440" bIns="45720" rtlCol="0" anchor="ctr">
            <a:normAutofit fontScale="90000"/>
          </a:bodyPr>
          <a:lstStyle/>
          <a:p>
            <a:r>
              <a:rPr lang="en-US" b="1" dirty="0">
                <a:solidFill>
                  <a:schemeClr val="bg1"/>
                </a:solidFill>
              </a:rPr>
              <a:t>Jesus died at 3 pm on 14th </a:t>
            </a:r>
            <a:r>
              <a:rPr lang="en-US" b="1" dirty="0" smtClean="0">
                <a:solidFill>
                  <a:schemeClr val="bg1"/>
                </a:solidFill>
              </a:rPr>
              <a:t>Nisan. Cried “It is finished”. </a:t>
            </a:r>
            <a:endParaRPr lang="en-US" b="1" dirty="0">
              <a:solidFill>
                <a:schemeClr val="bg1"/>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8861" y="1099873"/>
            <a:ext cx="4314299" cy="2828659"/>
          </a:xfrm>
          <a:prstGeom prst="rect">
            <a:avLst/>
          </a:prstGeom>
        </p:spPr>
      </p:pic>
      <p:pic>
        <p:nvPicPr>
          <p:cNvPr id="5" name="Picture 4"/>
          <p:cNvPicPr>
            <a:picLocks noChangeAspect="1"/>
          </p:cNvPicPr>
          <p:nvPr/>
        </p:nvPicPr>
        <p:blipFill>
          <a:blip r:embed="rId3"/>
          <a:stretch>
            <a:fillRect/>
          </a:stretch>
        </p:blipFill>
        <p:spPr>
          <a:xfrm>
            <a:off x="1183217" y="1099873"/>
            <a:ext cx="3727450" cy="279199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974440312"/>
              </p:ext>
            </p:extLst>
          </p:nvPr>
        </p:nvGraphicFramePr>
        <p:xfrm>
          <a:off x="838200" y="4094693"/>
          <a:ext cx="10515600" cy="2651760"/>
        </p:xfrm>
        <a:graphic>
          <a:graphicData uri="http://schemas.openxmlformats.org/drawingml/2006/table">
            <a:tbl>
              <a:tblPr firstRow="1" bandRow="1">
                <a:tableStyleId>{5C22544A-7EE6-4342-B048-85BDC9FD1C3A}</a:tableStyleId>
              </a:tblPr>
              <a:tblGrid>
                <a:gridCol w="5257800"/>
                <a:gridCol w="5257800"/>
              </a:tblGrid>
              <a:tr h="370840">
                <a:tc>
                  <a:txBody>
                    <a:bodyPr/>
                    <a:lstStyle/>
                    <a:p>
                      <a:r>
                        <a:rPr lang="en-US" sz="2400" b="0" i="0" kern="1200" dirty="0" smtClean="0">
                          <a:solidFill>
                            <a:schemeClr val="dk1"/>
                          </a:solidFill>
                          <a:effectLst/>
                          <a:latin typeface="+mn-lt"/>
                          <a:ea typeface="+mn-ea"/>
                          <a:cs typeface="+mn-cs"/>
                        </a:rPr>
                        <a:t>At the time of the evening</a:t>
                      </a:r>
                      <a:r>
                        <a:rPr lang="en-US" sz="2400" dirty="0" smtClean="0"/>
                        <a:t/>
                      </a:r>
                      <a:br>
                        <a:rPr lang="en-US" sz="2400" dirty="0" smtClean="0"/>
                      </a:br>
                      <a:r>
                        <a:rPr lang="en-US" sz="2400" b="0" i="0" kern="1200" dirty="0" smtClean="0">
                          <a:solidFill>
                            <a:schemeClr val="dk1"/>
                          </a:solidFill>
                          <a:effectLst/>
                          <a:latin typeface="+mn-lt"/>
                          <a:ea typeface="+mn-ea"/>
                          <a:cs typeface="+mn-cs"/>
                        </a:rPr>
                        <a:t>sacrifice (3:00 p.m.) for Passover (Exodus12:6), the high</a:t>
                      </a:r>
                      <a:r>
                        <a:rPr lang="en-US" sz="2400" b="1" i="0" kern="1200" baseline="0" dirty="0" smtClean="0">
                          <a:solidFill>
                            <a:schemeClr val="lt1"/>
                          </a:solidFill>
                          <a:effectLst/>
                          <a:latin typeface="+mn-lt"/>
                          <a:ea typeface="+mn-ea"/>
                          <a:cs typeface="+mn-cs"/>
                        </a:rPr>
                        <a:t> </a:t>
                      </a:r>
                      <a:r>
                        <a:rPr lang="en-US" sz="2400" b="0" i="0" kern="1200" dirty="0" smtClean="0">
                          <a:solidFill>
                            <a:schemeClr val="dk1"/>
                          </a:solidFill>
                          <a:effectLst/>
                          <a:latin typeface="+mn-lt"/>
                          <a:ea typeface="+mn-ea"/>
                          <a:cs typeface="+mn-cs"/>
                        </a:rPr>
                        <a:t>priest (Cohen </a:t>
                      </a:r>
                      <a:r>
                        <a:rPr lang="en-US" sz="2400" b="0" i="0" kern="1200" dirty="0" err="1" smtClean="0">
                          <a:solidFill>
                            <a:schemeClr val="dk1"/>
                          </a:solidFill>
                          <a:effectLst/>
                          <a:latin typeface="+mn-lt"/>
                          <a:ea typeface="+mn-ea"/>
                          <a:cs typeface="+mn-cs"/>
                        </a:rPr>
                        <a:t>HaGadol</a:t>
                      </a:r>
                      <a:r>
                        <a:rPr lang="en-US" sz="2400" b="0" i="0" kern="1200" dirty="0" smtClean="0">
                          <a:solidFill>
                            <a:schemeClr val="dk1"/>
                          </a:solidFill>
                          <a:effectLst/>
                          <a:latin typeface="+mn-lt"/>
                          <a:ea typeface="+mn-ea"/>
                          <a:cs typeface="+mn-cs"/>
                        </a:rPr>
                        <a:t>) ascended the altar, cut the throat of the lamb</a:t>
                      </a:r>
                      <a:r>
                        <a:rPr lang="en-US" sz="2400" b="1" i="0" kern="1200" baseline="0" dirty="0" smtClean="0">
                          <a:solidFill>
                            <a:schemeClr val="lt1"/>
                          </a:solidFill>
                          <a:effectLst/>
                          <a:latin typeface="+mn-lt"/>
                          <a:ea typeface="+mn-ea"/>
                          <a:cs typeface="+mn-cs"/>
                        </a:rPr>
                        <a:t> </a:t>
                      </a:r>
                      <a:r>
                        <a:rPr lang="en-US" sz="2400" b="0" i="0" kern="1200" dirty="0" smtClean="0">
                          <a:solidFill>
                            <a:schemeClr val="dk1"/>
                          </a:solidFill>
                          <a:effectLst/>
                          <a:latin typeface="+mn-lt"/>
                          <a:ea typeface="+mn-ea"/>
                          <a:cs typeface="+mn-cs"/>
                        </a:rPr>
                        <a:t>with a knife, and said the words, </a:t>
                      </a:r>
                      <a:r>
                        <a:rPr lang="en-US" sz="2400" b="1" i="0" kern="1200" dirty="0" smtClean="0">
                          <a:solidFill>
                            <a:schemeClr val="dk1"/>
                          </a:solidFill>
                          <a:effectLst/>
                          <a:latin typeface="+mn-lt"/>
                          <a:ea typeface="+mn-ea"/>
                          <a:cs typeface="+mn-cs"/>
                        </a:rPr>
                        <a:t>"It is finished."</a:t>
                      </a:r>
                      <a:endParaRPr lang="en-US" sz="2400" b="1" dirty="0"/>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285750" indent="-285750">
                        <a:buFont typeface="Arial" charset="0"/>
                        <a:buChar char="•"/>
                      </a:pPr>
                      <a:r>
                        <a:rPr lang="en-US" sz="2400" b="0" baseline="0" dirty="0" smtClean="0">
                          <a:solidFill>
                            <a:schemeClr val="tx1"/>
                          </a:solidFill>
                        </a:rPr>
                        <a:t>John 19:30 </a:t>
                      </a:r>
                      <a:r>
                        <a:rPr lang="en-US" sz="2400" b="0" baseline="30000" dirty="0" smtClean="0">
                          <a:solidFill>
                            <a:schemeClr val="tx1"/>
                          </a:solidFill>
                        </a:rPr>
                        <a:t>30 </a:t>
                      </a:r>
                      <a:r>
                        <a:rPr lang="en-US" sz="2400" b="0" dirty="0" smtClean="0">
                          <a:solidFill>
                            <a:schemeClr val="tx1"/>
                          </a:solidFill>
                        </a:rPr>
                        <a:t>When Jesus had received the sour wine, he said, </a:t>
                      </a:r>
                      <a:r>
                        <a:rPr lang="en-US" sz="2400" b="1" dirty="0" smtClean="0">
                          <a:solidFill>
                            <a:schemeClr val="tx1"/>
                          </a:solidFill>
                        </a:rPr>
                        <a:t>“It is finished</a:t>
                      </a:r>
                      <a:r>
                        <a:rPr lang="en-US" sz="2400" b="0" dirty="0" smtClean="0">
                          <a:solidFill>
                            <a:schemeClr val="tx1"/>
                          </a:solidFill>
                        </a:rPr>
                        <a:t>,” and he bowed his head and gave up his spirit.</a:t>
                      </a:r>
                      <a:r>
                        <a:rPr lang="en-US" sz="2400" b="0" i="0" kern="1200" dirty="0" smtClean="0">
                          <a:solidFill>
                            <a:schemeClr val="tx1"/>
                          </a:solidFill>
                          <a:effectLst/>
                          <a:latin typeface="+mn-lt"/>
                          <a:ea typeface="+mn-ea"/>
                          <a:cs typeface="+mn-cs"/>
                        </a:rPr>
                        <a:t> </a:t>
                      </a:r>
                    </a:p>
                    <a:p>
                      <a:pPr marL="285750" indent="-285750">
                        <a:buFont typeface="Arial" charset="0"/>
                        <a:buChar char="•"/>
                      </a:pPr>
                      <a:endParaRPr lang="en-US" sz="2400" b="0" i="0" kern="1200" dirty="0" smtClean="0">
                        <a:solidFill>
                          <a:schemeClr val="tx1"/>
                        </a:solidFill>
                        <a:effectLst/>
                        <a:latin typeface="+mn-lt"/>
                        <a:ea typeface="+mn-ea"/>
                        <a:cs typeface="+mn-cs"/>
                      </a:endParaRPr>
                    </a:p>
                    <a:p>
                      <a:pPr marL="342900" indent="-342900">
                        <a:buFont typeface="Arial" charset="0"/>
                        <a:buChar char="•"/>
                      </a:pPr>
                      <a:r>
                        <a:rPr lang="en-US" sz="2400" b="0" i="0" kern="1200" dirty="0" smtClean="0">
                          <a:solidFill>
                            <a:schemeClr val="tx1"/>
                          </a:solidFill>
                          <a:effectLst/>
                          <a:latin typeface="+mn-lt"/>
                          <a:ea typeface="+mn-ea"/>
                          <a:cs typeface="+mn-cs"/>
                        </a:rPr>
                        <a:t>Jesus died at exactly 3:00 p.m. (Matthew 27:45-46,50). </a:t>
                      </a:r>
                      <a:endParaRPr lang="en-US" sz="2400" dirty="0">
                        <a:solidFill>
                          <a:schemeClr val="tx1"/>
                        </a:solidFill>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19333560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3466"/>
            <a:ext cx="7205133" cy="1047222"/>
          </a:xfrm>
          <a:solidFill>
            <a:schemeClr val="accent1"/>
          </a:solidFill>
        </p:spPr>
        <p:txBody>
          <a:bodyPr vert="horz" lIns="91440" tIns="45720" rIns="91440" bIns="45720" rtlCol="0" anchor="ctr">
            <a:normAutofit/>
          </a:bodyPr>
          <a:lstStyle/>
          <a:p>
            <a:r>
              <a:rPr lang="en-US" b="1" dirty="0">
                <a:solidFill>
                  <a:schemeClr val="bg1"/>
                </a:solidFill>
              </a:rPr>
              <a:t>No bones broken</a:t>
            </a:r>
          </a:p>
        </p:txBody>
      </p:sp>
      <p:sp>
        <p:nvSpPr>
          <p:cNvPr id="3" name="Content Placeholder 2"/>
          <p:cNvSpPr>
            <a:spLocks noGrp="1"/>
          </p:cNvSpPr>
          <p:nvPr>
            <p:ph idx="1"/>
          </p:nvPr>
        </p:nvSpPr>
        <p:spPr>
          <a:xfrm>
            <a:off x="838200" y="2218267"/>
            <a:ext cx="7205133" cy="3996266"/>
          </a:xfrm>
          <a:solidFill>
            <a:schemeClr val="accent2">
              <a:lumMod val="20000"/>
              <a:lumOff val="80000"/>
            </a:schemeClr>
          </a:solidFill>
          <a:ln>
            <a:solidFill>
              <a:schemeClr val="tx2"/>
            </a:solidFill>
          </a:ln>
        </p:spPr>
        <p:txBody>
          <a:bodyPr>
            <a:normAutofit fontScale="92500" lnSpcReduction="20000"/>
          </a:bodyPr>
          <a:lstStyle/>
          <a:p>
            <a:r>
              <a:rPr lang="en-US" dirty="0"/>
              <a:t>Exodus </a:t>
            </a:r>
            <a:r>
              <a:rPr lang="en-US" dirty="0" smtClean="0"/>
              <a:t>12:46  </a:t>
            </a:r>
            <a:r>
              <a:rPr lang="en-US" b="1" baseline="30000" dirty="0" smtClean="0"/>
              <a:t>46</a:t>
            </a:r>
            <a:r>
              <a:rPr lang="en-US" b="1" baseline="30000" dirty="0"/>
              <a:t> </a:t>
            </a:r>
            <a:r>
              <a:rPr lang="en-US" dirty="0"/>
              <a:t>In one house it shall be eaten; you shall not carry any of the flesh outside the house, </a:t>
            </a:r>
            <a:r>
              <a:rPr lang="en-US" b="1" dirty="0"/>
              <a:t>nor shall you break one of its bones</a:t>
            </a:r>
            <a:r>
              <a:rPr lang="en-US" b="1" dirty="0" smtClean="0"/>
              <a:t>.</a:t>
            </a:r>
          </a:p>
          <a:p>
            <a:endParaRPr lang="en-US" dirty="0"/>
          </a:p>
          <a:p>
            <a:r>
              <a:rPr lang="en-US" dirty="0" smtClean="0"/>
              <a:t>Numbers 9:12 </a:t>
            </a:r>
            <a:r>
              <a:rPr lang="en-US" b="1" baseline="30000" dirty="0" smtClean="0"/>
              <a:t>12</a:t>
            </a:r>
            <a:r>
              <a:rPr lang="en-US" b="1" baseline="30000" dirty="0"/>
              <a:t> </a:t>
            </a:r>
            <a:r>
              <a:rPr lang="en-US" dirty="0"/>
              <a:t>They shall leave none of it until morning, </a:t>
            </a:r>
            <a:r>
              <a:rPr lang="en-US" b="1" dirty="0"/>
              <a:t>nor break one of its bones</a:t>
            </a:r>
            <a:r>
              <a:rPr lang="en-US" dirty="0"/>
              <a:t>. According to all the ordinances of the Passover they shall keep it</a:t>
            </a:r>
            <a:r>
              <a:rPr lang="en-US" dirty="0" smtClean="0"/>
              <a:t>.</a:t>
            </a:r>
          </a:p>
          <a:p>
            <a:endParaRPr lang="en-US" dirty="0" smtClean="0"/>
          </a:p>
          <a:p>
            <a:r>
              <a:rPr lang="en-US" dirty="0"/>
              <a:t>John </a:t>
            </a:r>
            <a:r>
              <a:rPr lang="en-US" dirty="0" smtClean="0"/>
              <a:t>19:33  </a:t>
            </a:r>
            <a:r>
              <a:rPr lang="en-US" b="1" baseline="30000" dirty="0" smtClean="0"/>
              <a:t>33</a:t>
            </a:r>
            <a:r>
              <a:rPr lang="en-US" b="1" baseline="30000" dirty="0"/>
              <a:t> </a:t>
            </a:r>
            <a:r>
              <a:rPr lang="en-US" dirty="0"/>
              <a:t>But when they came to Jesus and saw that He was already dead, </a:t>
            </a:r>
            <a:r>
              <a:rPr lang="en-US" b="1" dirty="0"/>
              <a:t>they did not break His legs.</a:t>
            </a:r>
          </a:p>
          <a:p>
            <a:endParaRPr lang="en-US" dirty="0" smtClean="0"/>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stretch>
            <a:fillRect/>
          </a:stretch>
        </p:blipFill>
        <p:spPr>
          <a:xfrm>
            <a:off x="8291035" y="643466"/>
            <a:ext cx="3062765" cy="5960533"/>
          </a:xfrm>
          <a:prstGeom prst="rect">
            <a:avLst/>
          </a:prstGeom>
        </p:spPr>
      </p:pic>
    </p:spTree>
    <p:extLst>
      <p:ext uri="{BB962C8B-B14F-4D97-AF65-F5344CB8AC3E}">
        <p14:creationId xmlns:p14="http://schemas.microsoft.com/office/powerpoint/2010/main" val="879169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8261"/>
            <a:ext cx="10515600" cy="638921"/>
          </a:xfrm>
        </p:spPr>
        <p:txBody>
          <a:bodyPr>
            <a:normAutofit fontScale="90000"/>
          </a:bodyPr>
          <a:lstStyle/>
          <a:p>
            <a:r>
              <a:rPr lang="en-US" dirty="0" smtClean="0"/>
              <a:t>John 19</a:t>
            </a:r>
            <a:endParaRPr lang="en-US" dirty="0"/>
          </a:p>
        </p:txBody>
      </p:sp>
      <p:sp>
        <p:nvSpPr>
          <p:cNvPr id="3" name="Content Placeholder 2"/>
          <p:cNvSpPr>
            <a:spLocks noGrp="1"/>
          </p:cNvSpPr>
          <p:nvPr>
            <p:ph idx="1"/>
          </p:nvPr>
        </p:nvSpPr>
        <p:spPr>
          <a:xfrm>
            <a:off x="268941" y="717183"/>
            <a:ext cx="11725835" cy="6087030"/>
          </a:xfrm>
        </p:spPr>
        <p:txBody>
          <a:bodyPr>
            <a:normAutofit fontScale="85000" lnSpcReduction="20000"/>
          </a:bodyPr>
          <a:lstStyle/>
          <a:p>
            <a:pPr marL="0" indent="0">
              <a:buNone/>
            </a:pPr>
            <a:r>
              <a:rPr lang="en-US" b="1" baseline="30000" dirty="0"/>
              <a:t>16 </a:t>
            </a:r>
            <a:r>
              <a:rPr lang="en-US" dirty="0"/>
              <a:t>So he delivered him over to them to be </a:t>
            </a:r>
            <a:r>
              <a:rPr lang="en-US" dirty="0" smtClean="0"/>
              <a:t>crucified. So </a:t>
            </a:r>
            <a:r>
              <a:rPr lang="en-US" dirty="0"/>
              <a:t>they took Jesus, </a:t>
            </a:r>
            <a:r>
              <a:rPr lang="en-US" b="1" baseline="30000" dirty="0"/>
              <a:t>17 </a:t>
            </a:r>
            <a:r>
              <a:rPr lang="en-US" dirty="0"/>
              <a:t>and he went out, bearing his own cross, to the place called The Place of a Skull, which in Aramaic is called Golgotha. </a:t>
            </a:r>
            <a:r>
              <a:rPr lang="en-US" b="1" baseline="30000" dirty="0"/>
              <a:t>18 </a:t>
            </a:r>
            <a:r>
              <a:rPr lang="en-US" dirty="0"/>
              <a:t>There they crucified him, and with him two others, one on either side, and Jesus between them.</a:t>
            </a:r>
            <a:r>
              <a:rPr lang="en-US" b="1" baseline="30000" dirty="0"/>
              <a:t>19 </a:t>
            </a:r>
            <a:r>
              <a:rPr lang="en-US" dirty="0"/>
              <a:t>Pilate also wrote an inscription and put it on the cross. It read, “Jesus of Nazareth, the King of the Jews.” </a:t>
            </a:r>
            <a:r>
              <a:rPr lang="en-US" b="1" baseline="30000" dirty="0"/>
              <a:t>20 </a:t>
            </a:r>
            <a:r>
              <a:rPr lang="en-US" dirty="0"/>
              <a:t>Many of the Jews read this inscription, for the place where Jesus was crucified was near the city, and it was written in Aramaic, in Latin, and in Greek. </a:t>
            </a:r>
            <a:r>
              <a:rPr lang="en-US" b="1" baseline="30000" dirty="0"/>
              <a:t>21 </a:t>
            </a:r>
            <a:r>
              <a:rPr lang="en-US" dirty="0"/>
              <a:t>So the chief priests of the Jews said to Pilate, “Do not write, ‘The King of the Jews,’ but rather, ‘This man said, I am King of the Jews.’”</a:t>
            </a:r>
            <a:r>
              <a:rPr lang="en-US" b="1" baseline="30000" dirty="0"/>
              <a:t>22 </a:t>
            </a:r>
            <a:r>
              <a:rPr lang="en-US" dirty="0"/>
              <a:t>Pilate answered, “What I have written I have written.”</a:t>
            </a:r>
          </a:p>
          <a:p>
            <a:pPr marL="0" indent="0">
              <a:buNone/>
            </a:pPr>
            <a:r>
              <a:rPr lang="en-US" b="1" baseline="30000" dirty="0"/>
              <a:t>23 </a:t>
            </a:r>
            <a:r>
              <a:rPr lang="en-US" dirty="0"/>
              <a:t>When the soldiers had crucified Jesus, they took his garments and divided them into four parts, one part for each soldier; also his tunic.</a:t>
            </a:r>
            <a:r>
              <a:rPr lang="en-US" baseline="30000" dirty="0"/>
              <a:t>[</a:t>
            </a:r>
            <a:r>
              <a:rPr lang="en-US" baseline="30000" dirty="0">
                <a:hlinkClick r:id="rId2" tooltip="See footnote d"/>
              </a:rPr>
              <a:t>d</a:t>
            </a:r>
            <a:r>
              <a:rPr lang="en-US" baseline="30000" dirty="0"/>
              <a:t>]</a:t>
            </a:r>
            <a:r>
              <a:rPr lang="en-US" dirty="0"/>
              <a:t> But the tunic was seamless, woven in one piece from top to bottom, </a:t>
            </a:r>
            <a:r>
              <a:rPr lang="en-US" b="1" baseline="30000" dirty="0"/>
              <a:t>24 </a:t>
            </a:r>
            <a:r>
              <a:rPr lang="en-US" dirty="0"/>
              <a:t>so they said to one another, “Let us not tear it, but cast lots for it to see whose it shall be.” </a:t>
            </a:r>
            <a:r>
              <a:rPr lang="en-US" b="1" dirty="0">
                <a:solidFill>
                  <a:srgbClr val="FF0000"/>
                </a:solidFill>
              </a:rPr>
              <a:t>This was to fulfill the Scripture which says,</a:t>
            </a:r>
          </a:p>
          <a:p>
            <a:pPr marL="0" indent="0">
              <a:buNone/>
            </a:pPr>
            <a:r>
              <a:rPr lang="en-US" b="1" dirty="0">
                <a:solidFill>
                  <a:srgbClr val="FF0000"/>
                </a:solidFill>
              </a:rPr>
              <a:t>“They divided my garments among them,</a:t>
            </a:r>
            <a:br>
              <a:rPr lang="en-US" b="1" dirty="0">
                <a:solidFill>
                  <a:srgbClr val="FF0000"/>
                </a:solidFill>
              </a:rPr>
            </a:br>
            <a:r>
              <a:rPr lang="en-US" b="1" dirty="0">
                <a:solidFill>
                  <a:srgbClr val="FF0000"/>
                </a:solidFill>
              </a:rPr>
              <a:t>    and for my clothing they cast lots.”</a:t>
            </a:r>
          </a:p>
          <a:p>
            <a:pPr marL="0" indent="0">
              <a:buNone/>
            </a:pPr>
            <a:r>
              <a:rPr lang="en-US" dirty="0"/>
              <a:t>So the soldiers did these things, </a:t>
            </a:r>
            <a:r>
              <a:rPr lang="en-US" b="1" baseline="30000" dirty="0"/>
              <a:t>25 </a:t>
            </a:r>
            <a:r>
              <a:rPr lang="en-US" dirty="0"/>
              <a:t>but standing by the cross of Jesus were his mother and his mother's sister, Mary the wife of </a:t>
            </a:r>
            <a:r>
              <a:rPr lang="en-US" dirty="0" err="1"/>
              <a:t>Clopas</a:t>
            </a:r>
            <a:r>
              <a:rPr lang="en-US" dirty="0"/>
              <a:t>, and Mary Magdalene.</a:t>
            </a:r>
            <a:r>
              <a:rPr lang="en-US" b="1" baseline="30000" dirty="0"/>
              <a:t>26 </a:t>
            </a:r>
            <a:r>
              <a:rPr lang="en-US" dirty="0"/>
              <a:t>When Jesus saw his mother and the disciple whom he loved standing nearby, he said to his mother, “Woman, behold, your son!” </a:t>
            </a:r>
            <a:r>
              <a:rPr lang="en-US" b="1" baseline="30000" dirty="0"/>
              <a:t>27 </a:t>
            </a:r>
            <a:r>
              <a:rPr lang="en-US" dirty="0"/>
              <a:t>Then he said to the disciple, “Behold, your mother!” And from that hour the disciple took her to his own home</a:t>
            </a:r>
            <a:r>
              <a:rPr lang="en-US" dirty="0" smtClean="0"/>
              <a:t>.</a:t>
            </a:r>
            <a:endParaRPr lang="en-US" dirty="0"/>
          </a:p>
        </p:txBody>
      </p:sp>
    </p:spTree>
    <p:extLst>
      <p:ext uri="{BB962C8B-B14F-4D97-AF65-F5344CB8AC3E}">
        <p14:creationId xmlns:p14="http://schemas.microsoft.com/office/powerpoint/2010/main" val="199063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3" y="177877"/>
            <a:ext cx="10811933" cy="1041324"/>
          </a:xfrm>
          <a:solidFill>
            <a:schemeClr val="accent1"/>
          </a:solidFill>
        </p:spPr>
        <p:txBody>
          <a:bodyPr vert="horz" lIns="91440" tIns="45720" rIns="91440" bIns="45720" rtlCol="0" anchor="ctr">
            <a:normAutofit/>
          </a:bodyPr>
          <a:lstStyle/>
          <a:p>
            <a:r>
              <a:rPr lang="en-US" b="1" dirty="0">
                <a:solidFill>
                  <a:schemeClr val="bg1"/>
                </a:solidFill>
              </a:rPr>
              <a:t>Jesus was resurrected on the day of First Fruit.</a:t>
            </a:r>
          </a:p>
        </p:txBody>
      </p:sp>
      <p:sp>
        <p:nvSpPr>
          <p:cNvPr id="3" name="Content Placeholder 2"/>
          <p:cNvSpPr>
            <a:spLocks noGrp="1"/>
          </p:cNvSpPr>
          <p:nvPr>
            <p:ph idx="1"/>
          </p:nvPr>
        </p:nvSpPr>
        <p:spPr>
          <a:xfrm>
            <a:off x="838200" y="4504271"/>
            <a:ext cx="10515600" cy="2184395"/>
          </a:xfrm>
          <a:solidFill>
            <a:schemeClr val="accent2">
              <a:lumMod val="20000"/>
              <a:lumOff val="80000"/>
            </a:schemeClr>
          </a:solidFill>
          <a:ln>
            <a:solidFill>
              <a:schemeClr val="tx2"/>
            </a:solidFill>
          </a:ln>
        </p:spPr>
        <p:txBody>
          <a:bodyPr>
            <a:noAutofit/>
          </a:bodyPr>
          <a:lstStyle/>
          <a:p>
            <a:r>
              <a:rPr lang="en-US" sz="2400" dirty="0" smtClean="0"/>
              <a:t>Jesus was </a:t>
            </a:r>
            <a:r>
              <a:rPr lang="en-US" sz="2400" dirty="0"/>
              <a:t>resurrected as the “First Fruit” of the resurrection after sundown Saturday evening on the eve of the first day.  The next morning as the sun arose in the eastern sky, the priests began </a:t>
            </a:r>
            <a:r>
              <a:rPr lang="en-US" sz="2400" dirty="0" err="1"/>
              <a:t>thewaving</a:t>
            </a:r>
            <a:r>
              <a:rPr lang="en-US" sz="2400" dirty="0"/>
              <a:t> of the sheaves of the First Fruits. </a:t>
            </a:r>
            <a:endParaRPr lang="en-US" sz="2400" dirty="0" smtClean="0"/>
          </a:p>
          <a:p>
            <a:r>
              <a:rPr lang="en-US" sz="2400" dirty="0"/>
              <a:t>1 Corinthians </a:t>
            </a:r>
            <a:r>
              <a:rPr lang="en-US" sz="2400" dirty="0" smtClean="0"/>
              <a:t>15:20  </a:t>
            </a:r>
            <a:r>
              <a:rPr lang="en-US" sz="2400" b="1" baseline="30000" dirty="0" smtClean="0"/>
              <a:t>20</a:t>
            </a:r>
            <a:r>
              <a:rPr lang="en-US" sz="2400" b="1" baseline="30000" dirty="0"/>
              <a:t> </a:t>
            </a:r>
            <a:r>
              <a:rPr lang="en-US" sz="2400" dirty="0"/>
              <a:t>But now Christ is risen from the dead, </a:t>
            </a:r>
            <a:r>
              <a:rPr lang="en-US" sz="2400" i="1" dirty="0"/>
              <a:t>and</a:t>
            </a:r>
            <a:r>
              <a:rPr lang="en-US" sz="2400" dirty="0"/>
              <a:t> has become the </a:t>
            </a:r>
            <a:r>
              <a:rPr lang="en-US" sz="2400" b="1" dirty="0" err="1"/>
              <a:t>firstfruits</a:t>
            </a:r>
            <a:r>
              <a:rPr lang="en-US" sz="2400" b="1" dirty="0"/>
              <a:t> of those who have fallen asleep.</a:t>
            </a:r>
          </a:p>
          <a:p>
            <a:endParaRPr lang="en-US" sz="24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5751" y="1301225"/>
            <a:ext cx="4149850" cy="3123146"/>
          </a:xfrm>
          <a:prstGeom prst="rect">
            <a:avLst/>
          </a:prstGeom>
        </p:spPr>
      </p:pic>
      <p:pic>
        <p:nvPicPr>
          <p:cNvPr id="5" name="Picture 4"/>
          <p:cNvPicPr>
            <a:picLocks noChangeAspect="1"/>
          </p:cNvPicPr>
          <p:nvPr/>
        </p:nvPicPr>
        <p:blipFill>
          <a:blip r:embed="rId3"/>
          <a:stretch>
            <a:fillRect/>
          </a:stretch>
        </p:blipFill>
        <p:spPr>
          <a:xfrm>
            <a:off x="1346200" y="1295474"/>
            <a:ext cx="4511551" cy="3134649"/>
          </a:xfrm>
          <a:prstGeom prst="rect">
            <a:avLst/>
          </a:prstGeom>
        </p:spPr>
      </p:pic>
    </p:spTree>
    <p:extLst>
      <p:ext uri="{BB962C8B-B14F-4D97-AF65-F5344CB8AC3E}">
        <p14:creationId xmlns:p14="http://schemas.microsoft.com/office/powerpoint/2010/main" val="648676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4254"/>
            <a:ext cx="10515600" cy="803275"/>
          </a:xfrm>
          <a:solidFill>
            <a:schemeClr val="accent1"/>
          </a:solidFill>
        </p:spPr>
        <p:txBody>
          <a:bodyPr vert="horz" lIns="91440" tIns="45720" rIns="91440" bIns="45720" rtlCol="0" anchor="ctr">
            <a:normAutofit/>
          </a:bodyPr>
          <a:lstStyle/>
          <a:p>
            <a:r>
              <a:rPr lang="en-US" b="1" dirty="0">
                <a:solidFill>
                  <a:schemeClr val="bg1"/>
                </a:solidFill>
              </a:rPr>
              <a:t>The Holy Spirit descended on Pentecost</a:t>
            </a:r>
          </a:p>
        </p:txBody>
      </p:sp>
      <p:sp>
        <p:nvSpPr>
          <p:cNvPr id="3" name="Content Placeholder 2"/>
          <p:cNvSpPr>
            <a:spLocks noGrp="1"/>
          </p:cNvSpPr>
          <p:nvPr>
            <p:ph idx="1"/>
          </p:nvPr>
        </p:nvSpPr>
        <p:spPr>
          <a:xfrm>
            <a:off x="838200" y="4453467"/>
            <a:ext cx="10515600" cy="2197630"/>
          </a:xfrm>
          <a:solidFill>
            <a:schemeClr val="accent2">
              <a:lumMod val="20000"/>
              <a:lumOff val="80000"/>
            </a:schemeClr>
          </a:solidFill>
          <a:ln>
            <a:solidFill>
              <a:schemeClr val="tx2"/>
            </a:solidFill>
          </a:ln>
        </p:spPr>
        <p:txBody>
          <a:bodyPr>
            <a:normAutofit fontScale="92500" lnSpcReduction="20000"/>
          </a:bodyPr>
          <a:lstStyle/>
          <a:p>
            <a:r>
              <a:rPr lang="en-US" b="1" dirty="0"/>
              <a:t>Acts </a:t>
            </a:r>
            <a:r>
              <a:rPr lang="en-US" b="1" dirty="0" smtClean="0"/>
              <a:t>2   </a:t>
            </a:r>
            <a:r>
              <a:rPr lang="en-US" dirty="0" smtClean="0"/>
              <a:t>When </a:t>
            </a:r>
            <a:r>
              <a:rPr lang="en-US" dirty="0"/>
              <a:t>the Day of Pentecost had fully come, they were all with one accord</a:t>
            </a:r>
            <a:r>
              <a:rPr lang="en-US" baseline="30000" dirty="0"/>
              <a:t>[</a:t>
            </a:r>
            <a:r>
              <a:rPr lang="en-US" baseline="30000" dirty="0">
                <a:hlinkClick r:id="rId2" tooltip="See footnote a"/>
              </a:rPr>
              <a:t>a</a:t>
            </a:r>
            <a:r>
              <a:rPr lang="en-US" baseline="30000" dirty="0"/>
              <a:t>]</a:t>
            </a:r>
            <a:r>
              <a:rPr lang="en-US" dirty="0"/>
              <a:t> in one place. </a:t>
            </a:r>
            <a:r>
              <a:rPr lang="en-US" b="1" baseline="30000" dirty="0"/>
              <a:t>2 </a:t>
            </a:r>
            <a:r>
              <a:rPr lang="en-US" dirty="0"/>
              <a:t>And suddenly there came a sound from heaven, as of a rushing mighty wind, and it filled the whole house where they were sitting. </a:t>
            </a:r>
            <a:r>
              <a:rPr lang="en-US" b="1" baseline="30000" dirty="0"/>
              <a:t>3 </a:t>
            </a:r>
            <a:r>
              <a:rPr lang="en-US" dirty="0"/>
              <a:t>Then there appeared to them divided tongues, as of fire, and </a:t>
            </a:r>
            <a:r>
              <a:rPr lang="en-US" i="1" dirty="0"/>
              <a:t>one</a:t>
            </a:r>
            <a:r>
              <a:rPr lang="en-US" dirty="0"/>
              <a:t> sat upon each of them.</a:t>
            </a:r>
            <a:r>
              <a:rPr lang="en-US" b="1" baseline="30000" dirty="0"/>
              <a:t>4 </a:t>
            </a:r>
            <a:r>
              <a:rPr lang="en-US" dirty="0"/>
              <a:t>And they were all filled with the Holy Spirit and began to speak with other tongues, as the Spirit gave them utterance.</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2912" y="1042194"/>
            <a:ext cx="4570242" cy="3302000"/>
          </a:xfrm>
          <a:prstGeom prst="rect">
            <a:avLst/>
          </a:prstGeom>
        </p:spPr>
      </p:pic>
    </p:spTree>
    <p:extLst>
      <p:ext uri="{BB962C8B-B14F-4D97-AF65-F5344CB8AC3E}">
        <p14:creationId xmlns:p14="http://schemas.microsoft.com/office/powerpoint/2010/main" val="17677453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764428"/>
          </a:xfrm>
          <a:solidFill>
            <a:schemeClr val="accent1"/>
          </a:solidFill>
        </p:spPr>
        <p:txBody>
          <a:bodyPr vert="horz" lIns="91440" tIns="45720" rIns="91440" bIns="45720" rtlCol="0" anchor="ctr">
            <a:normAutofit/>
          </a:bodyPr>
          <a:lstStyle/>
          <a:p>
            <a:r>
              <a:rPr lang="en-US" b="1" dirty="0">
                <a:solidFill>
                  <a:schemeClr val="bg1"/>
                </a:solidFill>
              </a:rPr>
              <a:t>The unleavened bread</a:t>
            </a:r>
          </a:p>
        </p:txBody>
      </p:sp>
      <p:sp>
        <p:nvSpPr>
          <p:cNvPr id="3" name="Content Placeholder 2"/>
          <p:cNvSpPr>
            <a:spLocks noGrp="1"/>
          </p:cNvSpPr>
          <p:nvPr>
            <p:ph sz="half" idx="1"/>
          </p:nvPr>
        </p:nvSpPr>
        <p:spPr>
          <a:xfrm>
            <a:off x="838200" y="1323601"/>
            <a:ext cx="5181600" cy="2520783"/>
          </a:xfrm>
          <a:solidFill>
            <a:schemeClr val="accent4">
              <a:lumMod val="20000"/>
              <a:lumOff val="80000"/>
            </a:schemeClr>
          </a:solidFill>
          <a:ln>
            <a:solidFill>
              <a:schemeClr val="tx2"/>
            </a:solidFill>
          </a:ln>
        </p:spPr>
        <p:txBody>
          <a:bodyPr>
            <a:normAutofit lnSpcReduction="10000"/>
          </a:bodyPr>
          <a:lstStyle/>
          <a:p>
            <a:pPr marL="0" indent="0">
              <a:buNone/>
            </a:pPr>
            <a:r>
              <a:rPr lang="en-US" b="1" dirty="0">
                <a:hlinkClick r:id="rId2"/>
              </a:rPr>
              <a:t>Isaiah 53:5</a:t>
            </a:r>
            <a:endParaRPr lang="en-US" b="1" dirty="0"/>
          </a:p>
          <a:p>
            <a:pPr marL="0" indent="0">
              <a:buNone/>
            </a:pPr>
            <a:r>
              <a:rPr lang="en-US" dirty="0"/>
              <a:t>But He </a:t>
            </a:r>
            <a:r>
              <a:rPr lang="en-US" i="1" dirty="0"/>
              <a:t>was</a:t>
            </a:r>
            <a:r>
              <a:rPr lang="en-US" dirty="0"/>
              <a:t> wounded for our transgressions, </a:t>
            </a:r>
            <a:r>
              <a:rPr lang="en-US" i="1" dirty="0"/>
              <a:t>He was</a:t>
            </a:r>
            <a:r>
              <a:rPr lang="en-US" dirty="0"/>
              <a:t> bruised for our iniquities; The chastisement for our peace </a:t>
            </a:r>
            <a:r>
              <a:rPr lang="en-US" i="1" dirty="0"/>
              <a:t>was</a:t>
            </a:r>
            <a:r>
              <a:rPr lang="en-US" dirty="0"/>
              <a:t> upon Him, And by His </a:t>
            </a:r>
            <a:r>
              <a:rPr lang="en-US" b="1" dirty="0"/>
              <a:t>stripes</a:t>
            </a:r>
            <a:r>
              <a:rPr lang="en-US" dirty="0"/>
              <a:t> we are healed.</a:t>
            </a:r>
          </a:p>
          <a:p>
            <a:pPr marL="0" indent="0">
              <a:buNone/>
            </a:pPr>
            <a:endParaRPr lang="en-US" dirty="0"/>
          </a:p>
        </p:txBody>
      </p:sp>
      <p:sp>
        <p:nvSpPr>
          <p:cNvPr id="5" name="Content Placeholder 4"/>
          <p:cNvSpPr>
            <a:spLocks noGrp="1"/>
          </p:cNvSpPr>
          <p:nvPr>
            <p:ph sz="half" idx="2"/>
          </p:nvPr>
        </p:nvSpPr>
        <p:spPr>
          <a:xfrm>
            <a:off x="6172200" y="1323601"/>
            <a:ext cx="5181600" cy="2520783"/>
          </a:xfrm>
          <a:solidFill>
            <a:schemeClr val="accent4">
              <a:lumMod val="20000"/>
              <a:lumOff val="80000"/>
            </a:schemeClr>
          </a:solidFill>
          <a:ln>
            <a:solidFill>
              <a:schemeClr val="tx2"/>
            </a:solidFill>
          </a:ln>
        </p:spPr>
        <p:txBody>
          <a:bodyPr>
            <a:normAutofit lnSpcReduction="10000"/>
          </a:bodyPr>
          <a:lstStyle/>
          <a:p>
            <a:pPr marL="0" indent="0">
              <a:buNone/>
            </a:pPr>
            <a:r>
              <a:rPr lang="en-US" b="1" dirty="0">
                <a:hlinkClick r:id="rId3" invalidUrl="https://www.biblegateway.com/passage/?search=1 Peter+2:24&amp;version=NKJV"/>
              </a:rPr>
              <a:t>1 Peter 2:24</a:t>
            </a:r>
            <a:endParaRPr lang="en-US" b="1" dirty="0"/>
          </a:p>
          <a:p>
            <a:pPr marL="0" indent="0">
              <a:buNone/>
            </a:pPr>
            <a:r>
              <a:rPr lang="en-US" dirty="0"/>
              <a:t>who Himself bore our sins in His own body on the tree, that we, having died to sins, might live for righteousness—by whose </a:t>
            </a:r>
            <a:r>
              <a:rPr lang="en-US" b="1" dirty="0"/>
              <a:t>stripes</a:t>
            </a:r>
            <a:r>
              <a:rPr lang="en-US" dirty="0"/>
              <a:t> you were healed.</a:t>
            </a:r>
          </a:p>
          <a:p>
            <a:pPr marL="0" indent="0">
              <a:buNone/>
            </a:pPr>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7588" y="4038431"/>
            <a:ext cx="3742765" cy="2594984"/>
          </a:xfrm>
          <a:prstGeom prst="rect">
            <a:avLst/>
          </a:prstGeom>
        </p:spPr>
      </p:pic>
    </p:spTree>
    <p:extLst>
      <p:ext uri="{BB962C8B-B14F-4D97-AF65-F5344CB8AC3E}">
        <p14:creationId xmlns:p14="http://schemas.microsoft.com/office/powerpoint/2010/main" val="2565617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2679"/>
          </a:xfrm>
          <a:solidFill>
            <a:schemeClr val="accent1"/>
          </a:solidFill>
        </p:spPr>
        <p:txBody>
          <a:bodyPr vert="horz" lIns="91440" tIns="45720" rIns="91440" bIns="45720" rtlCol="0" anchor="ctr">
            <a:normAutofit/>
          </a:bodyPr>
          <a:lstStyle/>
          <a:p>
            <a:r>
              <a:rPr lang="en-US" b="1" dirty="0" smtClean="0">
                <a:solidFill>
                  <a:schemeClr val="bg1"/>
                </a:solidFill>
              </a:rPr>
              <a:t>Implications</a:t>
            </a:r>
            <a:r>
              <a:rPr lang="mr-IN" b="1" dirty="0" smtClean="0">
                <a:solidFill>
                  <a:schemeClr val="bg1"/>
                </a:solidFill>
              </a:rPr>
              <a:t>…</a:t>
            </a:r>
            <a:endParaRPr lang="en-US" b="1" dirty="0">
              <a:solidFill>
                <a:schemeClr val="bg1"/>
              </a:solidFill>
            </a:endParaRPr>
          </a:p>
        </p:txBody>
      </p:sp>
      <p:sp>
        <p:nvSpPr>
          <p:cNvPr id="3" name="Content Placeholder 2"/>
          <p:cNvSpPr>
            <a:spLocks noGrp="1"/>
          </p:cNvSpPr>
          <p:nvPr>
            <p:ph idx="1"/>
          </p:nvPr>
        </p:nvSpPr>
        <p:spPr>
          <a:xfrm>
            <a:off x="838200" y="1828800"/>
            <a:ext cx="10515600" cy="4216399"/>
          </a:xfrm>
          <a:solidFill>
            <a:schemeClr val="accent2">
              <a:lumMod val="20000"/>
              <a:lumOff val="80000"/>
            </a:schemeClr>
          </a:solidFill>
          <a:ln>
            <a:solidFill>
              <a:schemeClr val="tx2"/>
            </a:solidFill>
          </a:ln>
        </p:spPr>
        <p:txBody>
          <a:bodyPr>
            <a:normAutofit/>
          </a:bodyPr>
          <a:lstStyle/>
          <a:p>
            <a:pPr marL="514350" indent="-514350">
              <a:buFont typeface="+mj-lt"/>
              <a:buAutoNum type="arabicPeriod"/>
            </a:pPr>
            <a:r>
              <a:rPr lang="en-US" sz="3200" dirty="0" smtClean="0"/>
              <a:t>The detailed fulfilments of the feasts and prophecies prove that the Bible is the Word of God.</a:t>
            </a:r>
          </a:p>
          <a:p>
            <a:pPr marL="514350" indent="-514350">
              <a:buFont typeface="+mj-lt"/>
              <a:buAutoNum type="arabicPeriod"/>
            </a:pPr>
            <a:endParaRPr lang="en-US" sz="3200" dirty="0"/>
          </a:p>
          <a:p>
            <a:pPr marL="514350" indent="-514350">
              <a:buFont typeface="+mj-lt"/>
              <a:buAutoNum type="arabicPeriod"/>
            </a:pPr>
            <a:r>
              <a:rPr lang="en-US" sz="3200" dirty="0" smtClean="0"/>
              <a:t>Jesus indeed is the Lamb of God and </a:t>
            </a:r>
            <a:r>
              <a:rPr lang="en-US" sz="3200" dirty="0" err="1" smtClean="0"/>
              <a:t>saviour</a:t>
            </a:r>
            <a:r>
              <a:rPr lang="en-US" sz="3200" dirty="0" smtClean="0"/>
              <a:t> of the world. </a:t>
            </a:r>
          </a:p>
          <a:p>
            <a:pPr marL="514350" indent="-514350">
              <a:buFont typeface="+mj-lt"/>
              <a:buAutoNum type="arabicPeriod"/>
            </a:pPr>
            <a:endParaRPr lang="en-US" sz="3200" dirty="0" smtClean="0"/>
          </a:p>
          <a:p>
            <a:pPr marL="514350" indent="-514350">
              <a:buFont typeface="+mj-lt"/>
              <a:buAutoNum type="arabicPeriod"/>
            </a:pPr>
            <a:r>
              <a:rPr lang="en-US" sz="3200" dirty="0" smtClean="0"/>
              <a:t>Jesus fulfilled the Spring </a:t>
            </a:r>
            <a:r>
              <a:rPr lang="en-US" sz="3200" dirty="0"/>
              <a:t>F</a:t>
            </a:r>
            <a:r>
              <a:rPr lang="en-US" sz="3200" dirty="0" smtClean="0"/>
              <a:t>easts of the Lord in detail. We can be sure that He will also fulfill the Fall Feasts of the Lord.</a:t>
            </a:r>
            <a:endParaRPr lang="en-US" sz="3200" dirty="0"/>
          </a:p>
        </p:txBody>
      </p:sp>
    </p:spTree>
    <p:extLst>
      <p:ext uri="{BB962C8B-B14F-4D97-AF65-F5344CB8AC3E}">
        <p14:creationId xmlns:p14="http://schemas.microsoft.com/office/powerpoint/2010/main" val="209415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4" y="284018"/>
            <a:ext cx="11790219" cy="706582"/>
          </a:xfrm>
          <a:solidFill>
            <a:schemeClr val="accent1"/>
          </a:solidFill>
          <a:ln>
            <a:solidFill>
              <a:schemeClr val="tx2"/>
            </a:solidFill>
          </a:ln>
        </p:spPr>
        <p:txBody>
          <a:bodyPr vert="horz" lIns="91440" tIns="45720" rIns="91440" bIns="45720" rtlCol="0" anchor="ctr">
            <a:normAutofit/>
          </a:bodyPr>
          <a:lstStyle/>
          <a:p>
            <a:r>
              <a:rPr lang="en-US" b="1" dirty="0">
                <a:solidFill>
                  <a:schemeClr val="bg1"/>
                </a:solidFill>
              </a:rPr>
              <a:t>The </a:t>
            </a:r>
            <a:r>
              <a:rPr lang="en-US" b="1" dirty="0" smtClean="0">
                <a:solidFill>
                  <a:schemeClr val="bg1"/>
                </a:solidFill>
              </a:rPr>
              <a:t>7 Feasts </a:t>
            </a:r>
            <a:r>
              <a:rPr lang="en-US" b="1" dirty="0">
                <a:solidFill>
                  <a:schemeClr val="bg1"/>
                </a:solidFill>
              </a:rPr>
              <a:t>of the </a:t>
            </a:r>
            <a:r>
              <a:rPr lang="en-US" b="1" dirty="0" smtClean="0">
                <a:solidFill>
                  <a:schemeClr val="bg1"/>
                </a:solidFill>
              </a:rPr>
              <a:t>LORD </a:t>
            </a:r>
            <a:r>
              <a:rPr lang="mr-IN" b="1" dirty="0" smtClean="0">
                <a:solidFill>
                  <a:schemeClr val="bg1"/>
                </a:solidFill>
              </a:rPr>
              <a:t>–</a:t>
            </a:r>
            <a:r>
              <a:rPr lang="en-US" b="1" dirty="0" smtClean="0">
                <a:solidFill>
                  <a:schemeClr val="bg1"/>
                </a:solidFill>
              </a:rPr>
              <a:t> The Fall Feasts</a:t>
            </a:r>
            <a:endParaRPr lang="en-US" b="1" dirty="0">
              <a:solidFill>
                <a:schemeClr val="bg1"/>
              </a:solidFill>
            </a:endParaRPr>
          </a:p>
        </p:txBody>
      </p:sp>
      <p:graphicFrame>
        <p:nvGraphicFramePr>
          <p:cNvPr id="4" name="Content Placeholder 3"/>
          <p:cNvGraphicFramePr>
            <a:graphicFrameLocks noGrp="1"/>
          </p:cNvGraphicFramePr>
          <p:nvPr>
            <p:ph idx="1"/>
          </p:nvPr>
        </p:nvGraphicFramePr>
        <p:xfrm>
          <a:off x="249375" y="1089391"/>
          <a:ext cx="11790219" cy="5722303"/>
        </p:xfrm>
        <a:graphic>
          <a:graphicData uri="http://schemas.openxmlformats.org/drawingml/2006/table">
            <a:tbl>
              <a:tblPr firstRow="1" bandRow="1">
                <a:tableStyleId>{5C22544A-7EE6-4342-B048-85BDC9FD1C3A}</a:tableStyleId>
              </a:tblPr>
              <a:tblGrid>
                <a:gridCol w="1142103"/>
                <a:gridCol w="1453933"/>
                <a:gridCol w="1298018"/>
                <a:gridCol w="1054319"/>
                <a:gridCol w="1662600"/>
                <a:gridCol w="1258361"/>
                <a:gridCol w="1318723"/>
                <a:gridCol w="1304144"/>
                <a:gridCol w="1298018"/>
              </a:tblGrid>
              <a:tr h="738639">
                <a:tc gridSpan="3">
                  <a:txBody>
                    <a:bodyPr/>
                    <a:lstStyle/>
                    <a:p>
                      <a:pPr algn="ctr"/>
                      <a:r>
                        <a:rPr lang="en-US" sz="2400" dirty="0" smtClean="0">
                          <a:solidFill>
                            <a:schemeClr val="tx1"/>
                          </a:solidFill>
                        </a:rPr>
                        <a:t>1. Passover (Pesach)</a:t>
                      </a:r>
                      <a:endParaRPr lang="en-US" sz="2400" dirty="0">
                        <a:solidFill>
                          <a:schemeClr val="tx1"/>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US" dirty="0"/>
                    </a:p>
                  </a:txBody>
                  <a:tcPr>
                    <a:solidFill>
                      <a:schemeClr val="accent1">
                        <a:lumMod val="40000"/>
                        <a:lumOff val="60000"/>
                      </a:schemeClr>
                    </a:solidFill>
                  </a:tcPr>
                </a:tc>
                <a:tc hMerge="1">
                  <a:txBody>
                    <a:bodyPr/>
                    <a:lstStyle/>
                    <a:p>
                      <a:endParaRPr lang="en-US" dirty="0"/>
                    </a:p>
                  </a:txBody>
                  <a:tcPr>
                    <a:solidFill>
                      <a:schemeClr val="accent1">
                        <a:lumMod val="40000"/>
                        <a:lumOff val="60000"/>
                      </a:schemeClr>
                    </a:solidFill>
                  </a:tcPr>
                </a:tc>
                <a:tc>
                  <a:txBody>
                    <a:bodyPr/>
                    <a:lstStyle/>
                    <a:p>
                      <a:pPr algn="ct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2. Pentecost (Shavuot)</a:t>
                      </a:r>
                      <a:endParaRPr lang="en-US" sz="240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gridSpan="3">
                  <a:txBody>
                    <a:bodyPr/>
                    <a:lstStyle/>
                    <a:p>
                      <a:pPr algn="ctr"/>
                      <a:r>
                        <a:rPr lang="en-US" sz="2400" dirty="0" smtClean="0">
                          <a:solidFill>
                            <a:schemeClr val="tx1"/>
                          </a:solidFill>
                        </a:rPr>
                        <a:t>3. Tabernacle</a:t>
                      </a:r>
                      <a:r>
                        <a:rPr lang="en-US" sz="2400" baseline="0" dirty="0" smtClean="0">
                          <a:solidFill>
                            <a:schemeClr val="tx1"/>
                          </a:solidFill>
                        </a:rPr>
                        <a:t> (Sukkot)</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pPr algn="ctr"/>
                      <a:endParaRPr lang="en-US" dirty="0">
                        <a:solidFill>
                          <a:srgbClr val="FF0000"/>
                        </a:solidFill>
                      </a:endParaRPr>
                    </a:p>
                  </a:txBody>
                  <a:tcPr>
                    <a:solidFill>
                      <a:schemeClr val="accent1">
                        <a:lumMod val="40000"/>
                        <a:lumOff val="60000"/>
                      </a:schemeClr>
                    </a:solidFill>
                  </a:tcPr>
                </a:tc>
                <a:tc hMerge="1">
                  <a:txBody>
                    <a:bodyPr/>
                    <a:lstStyle/>
                    <a:p>
                      <a:pPr algn="ctr"/>
                      <a:endParaRPr lang="en-US" dirty="0">
                        <a:solidFill>
                          <a:srgbClr val="FF0000"/>
                        </a:solidFill>
                      </a:endParaRPr>
                    </a:p>
                  </a:txBody>
                  <a:tcPr>
                    <a:solidFill>
                      <a:schemeClr val="accent1">
                        <a:lumMod val="40000"/>
                        <a:lumOff val="60000"/>
                      </a:schemeClr>
                    </a:solidFill>
                  </a:tcPr>
                </a:tc>
              </a:tr>
              <a:tr h="481721">
                <a:tc gridSpan="5">
                  <a:txBody>
                    <a:bodyPr/>
                    <a:lstStyle/>
                    <a:p>
                      <a:pPr algn="ctr"/>
                      <a:r>
                        <a:rPr lang="en-US" sz="2400" dirty="0" smtClean="0">
                          <a:solidFill>
                            <a:schemeClr val="tx1"/>
                          </a:solidFill>
                        </a:rPr>
                        <a:t>Spring</a:t>
                      </a:r>
                      <a:endParaRPr lang="en-US" sz="2400" dirty="0">
                        <a:solidFill>
                          <a:schemeClr val="tx1"/>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dirty="0"/>
                    </a:p>
                  </a:txBody>
                  <a:tcPr/>
                </a:tc>
                <a:tc hMerge="1">
                  <a:txBody>
                    <a:bodyPr/>
                    <a:lstStyle/>
                    <a:p>
                      <a:pPr algn="ct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pPr algn="ct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400" dirty="0" smtClean="0">
                          <a:solidFill>
                            <a:schemeClr val="tx1"/>
                          </a:solidFill>
                        </a:rPr>
                        <a:t>Summer</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sz="2400" dirty="0" smtClean="0">
                          <a:solidFill>
                            <a:schemeClr val="tx1"/>
                          </a:solidFill>
                        </a:rPr>
                        <a:t>Autumn (Fall)</a:t>
                      </a:r>
                      <a:endParaRPr lang="en-US" sz="2400" dirty="0">
                        <a:solidFill>
                          <a:schemeClr val="tx1"/>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r>
              <a:tr h="707437">
                <a:tc gridSpan="3">
                  <a:txBody>
                    <a:bodyPr/>
                    <a:lstStyle/>
                    <a:p>
                      <a:pPr algn="ctr"/>
                      <a:r>
                        <a:rPr lang="en-US" dirty="0" smtClean="0"/>
                        <a:t>1</a:t>
                      </a:r>
                      <a:r>
                        <a:rPr lang="en-US" baseline="30000" dirty="0" smtClean="0"/>
                        <a:t>st</a:t>
                      </a:r>
                      <a:r>
                        <a:rPr lang="en-US" dirty="0" smtClean="0"/>
                        <a:t> Month</a:t>
                      </a:r>
                      <a:r>
                        <a:rPr lang="en-US" baseline="0" dirty="0" smtClean="0"/>
                        <a:t> (Nisan)</a:t>
                      </a:r>
                      <a:endParaRPr lang="en-US"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dirty="0"/>
                    </a:p>
                  </a:txBody>
                  <a:tcPr/>
                </a:tc>
                <a:tc hMerge="1">
                  <a:txBody>
                    <a:bodyPr/>
                    <a:lstStyle/>
                    <a:p>
                      <a:endParaRPr lang="en-US" dirty="0"/>
                    </a:p>
                  </a:txBody>
                  <a:tcPr/>
                </a:tc>
                <a:tc>
                  <a:txBody>
                    <a:bodyPr/>
                    <a:lstStyle/>
                    <a:p>
                      <a:pPr algn="ctr"/>
                      <a:r>
                        <a:rPr lang="en-US" dirty="0" smtClean="0"/>
                        <a:t>2</a:t>
                      </a:r>
                      <a:r>
                        <a:rPr lang="en-US" baseline="30000" dirty="0" smtClean="0"/>
                        <a:t>nd</a:t>
                      </a:r>
                      <a:r>
                        <a:rPr lang="en-US" dirty="0" smtClean="0"/>
                        <a:t> Month</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dirty="0" smtClean="0"/>
                        <a:t>3</a:t>
                      </a:r>
                      <a:r>
                        <a:rPr lang="en-US" baseline="30000" dirty="0" smtClean="0"/>
                        <a:t>rd</a:t>
                      </a:r>
                      <a:r>
                        <a:rPr lang="en-US" dirty="0" smtClean="0"/>
                        <a:t> Month (Sivan)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dirty="0" smtClean="0"/>
                        <a:t>4</a:t>
                      </a:r>
                      <a:r>
                        <a:rPr lang="en-US" baseline="30000" dirty="0" smtClean="0"/>
                        <a:t>th</a:t>
                      </a:r>
                      <a:r>
                        <a:rPr lang="en-US" dirty="0" smtClean="0"/>
                        <a:t>, 5</a:t>
                      </a:r>
                      <a:r>
                        <a:rPr lang="en-US" baseline="30000" dirty="0" smtClean="0"/>
                        <a:t>th</a:t>
                      </a:r>
                      <a:r>
                        <a:rPr lang="en-US" dirty="0" smtClean="0"/>
                        <a:t>, 6</a:t>
                      </a:r>
                      <a:r>
                        <a:rPr lang="en-US" baseline="30000" dirty="0" smtClean="0"/>
                        <a:t>th</a:t>
                      </a:r>
                      <a:r>
                        <a:rPr lang="en-US" dirty="0" smtClean="0"/>
                        <a:t> Month</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3">
                  <a:txBody>
                    <a:bodyPr/>
                    <a:lstStyle/>
                    <a:p>
                      <a:pPr algn="ctr"/>
                      <a:r>
                        <a:rPr lang="en-US" dirty="0" smtClean="0"/>
                        <a:t>7</a:t>
                      </a:r>
                      <a:r>
                        <a:rPr lang="en-US" baseline="30000" dirty="0" smtClean="0"/>
                        <a:t>th</a:t>
                      </a:r>
                      <a:r>
                        <a:rPr lang="en-US" dirty="0" smtClean="0"/>
                        <a:t> Month (Tishri)</a:t>
                      </a:r>
                      <a:endParaRPr lang="en-US" dirty="0"/>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dirty="0"/>
                    </a:p>
                  </a:txBody>
                  <a:tcPr anchor="ctr"/>
                </a:tc>
                <a:tc hMerge="1">
                  <a:txBody>
                    <a:bodyPr/>
                    <a:lstStyle/>
                    <a:p>
                      <a:endParaRPr lang="en-US" dirty="0"/>
                    </a:p>
                  </a:txBody>
                  <a:tcPr anchor="ctr"/>
                </a:tc>
              </a:tr>
              <a:tr h="898829">
                <a:tc>
                  <a:txBody>
                    <a:bodyPr/>
                    <a:lstStyle/>
                    <a:p>
                      <a:pPr algn="ctr"/>
                      <a:r>
                        <a:rPr lang="en-US" dirty="0" smtClean="0"/>
                        <a:t>14</a:t>
                      </a:r>
                      <a:r>
                        <a:rPr lang="en-US" baseline="30000" dirty="0" smtClean="0"/>
                        <a:t>th</a:t>
                      </a:r>
                      <a:r>
                        <a:rPr lang="en-US" dirty="0" smtClean="0"/>
                        <a:t> Day</a:t>
                      </a:r>
                      <a:endParaRPr lang="en-US"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15</a:t>
                      </a:r>
                      <a:r>
                        <a:rPr lang="en-US" baseline="30000" dirty="0" smtClean="0"/>
                        <a:t>th</a:t>
                      </a:r>
                      <a:r>
                        <a:rPr lang="en-US" dirty="0" smtClean="0"/>
                        <a:t> 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Day after Sabbath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6</a:t>
                      </a:r>
                      <a:r>
                        <a:rPr lang="en-US" baseline="30000" dirty="0" smtClean="0"/>
                        <a:t>th</a:t>
                      </a:r>
                      <a:r>
                        <a:rPr lang="en-US" dirty="0" smtClean="0"/>
                        <a:t> 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smtClean="0"/>
                        <a:t>1</a:t>
                      </a:r>
                      <a:r>
                        <a:rPr lang="en-US" baseline="30000" dirty="0" smtClean="0"/>
                        <a:t>st</a:t>
                      </a:r>
                      <a:r>
                        <a:rPr lang="en-US" dirty="0" smtClean="0"/>
                        <a:t> 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a:t>
                      </a:r>
                      <a:r>
                        <a:rPr lang="en-US" baseline="30000" dirty="0" smtClean="0"/>
                        <a:t>th</a:t>
                      </a:r>
                      <a:r>
                        <a:rPr lang="en-US" dirty="0" smtClean="0"/>
                        <a:t> day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15</a:t>
                      </a:r>
                      <a:r>
                        <a:rPr lang="en-US" baseline="30000" dirty="0" smtClean="0"/>
                        <a:t>th</a:t>
                      </a:r>
                      <a:r>
                        <a:rPr lang="en-US" dirty="0" smtClean="0"/>
                        <a:t> -21</a:t>
                      </a:r>
                      <a:r>
                        <a:rPr lang="en-US" baseline="30000" dirty="0" smtClean="0"/>
                        <a:t>st</a:t>
                      </a:r>
                      <a:r>
                        <a:rPr lang="en-US" dirty="0" smtClean="0"/>
                        <a:t> day</a:t>
                      </a:r>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474">
                <a:tc>
                  <a:txBody>
                    <a:bodyPr/>
                    <a:lstStyle/>
                    <a:p>
                      <a:pPr algn="ctr"/>
                      <a:r>
                        <a:rPr lang="en-US" sz="1800" b="1" dirty="0" smtClean="0"/>
                        <a:t>Passover</a:t>
                      </a:r>
                    </a:p>
                    <a:p>
                      <a:pPr algn="ctr"/>
                      <a:r>
                        <a:rPr lang="en-US" sz="1800" b="1" dirty="0" smtClean="0"/>
                        <a:t>(Pesach)</a:t>
                      </a:r>
                      <a:endParaRPr lang="en-US" sz="1800" b="1"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t>Feast of Unleavened</a:t>
                      </a:r>
                      <a:r>
                        <a:rPr lang="en-US" sz="1800" b="1" baseline="0" dirty="0" smtClean="0"/>
                        <a:t> Bread (7days)</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t>First Fruit</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rPr>
                        <a:t>Pentecost (Shavuot)</a:t>
                      </a:r>
                    </a:p>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Feast of Trumpet (Yom </a:t>
                      </a:r>
                      <a:r>
                        <a:rPr lang="en-US" sz="1800" b="1" dirty="0" err="1" smtClean="0"/>
                        <a:t>Teruah</a:t>
                      </a:r>
                      <a:r>
                        <a:rPr lang="en-US" sz="1800" b="1" dirty="0" smtClean="0"/>
                        <a:t>)</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t>Day of atonement (Yom Kippur)</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t>Feast of tabernacle</a:t>
                      </a:r>
                      <a:r>
                        <a:rPr lang="en-US" sz="1800" b="1" baseline="0" dirty="0" smtClean="0"/>
                        <a:t> (Sukkot)</a:t>
                      </a:r>
                      <a:endParaRPr lang="en-US" sz="1800" b="1" dirty="0"/>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390729">
                <a:tc>
                  <a:txBody>
                    <a:bodyPr/>
                    <a:lstStyle/>
                    <a:p>
                      <a:pPr algn="ctr"/>
                      <a:r>
                        <a:rPr lang="en-US" sz="1600" b="1" dirty="0" smtClean="0"/>
                        <a:t>Lev 23:5</a:t>
                      </a:r>
                      <a:endParaRPr lang="en-US" sz="1600" b="1"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a:t>
                      </a:r>
                      <a:r>
                        <a:rPr lang="en-US" sz="1600" b="1" baseline="0" dirty="0" smtClean="0"/>
                        <a:t> 23:6-8</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Lev23: 9-14</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Lev23:15-22</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600" b="1" dirty="0" smtClean="0"/>
                        <a:t>Lev 23: 23-25</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 23: 26-32</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 23:33-43</a:t>
                      </a:r>
                      <a:endParaRPr lang="en-US" sz="1600" b="1" dirty="0"/>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474">
                <a:tc>
                  <a:txBody>
                    <a:bodyPr/>
                    <a:lstStyle/>
                    <a:p>
                      <a:pPr algn="ctr"/>
                      <a:r>
                        <a:rPr lang="en-US" sz="1800" b="1" dirty="0" smtClean="0"/>
                        <a:t>Jesus crucified &amp; died</a:t>
                      </a:r>
                      <a:endParaRPr lang="en-US" sz="1800" b="1" dirty="0"/>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Jesus buried</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Jesus rose again</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US" sz="18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The Holy Spirit Descended</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t>Jesus second coming</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The Great Judgment</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The millennium rule</a:t>
                      </a:r>
                      <a:r>
                        <a:rPr lang="en-US" sz="1800" b="1" baseline="0" dirty="0" smtClean="0"/>
                        <a:t> of Christ</a:t>
                      </a:r>
                      <a:endParaRPr lang="en-US" sz="1800" b="1" dirty="0"/>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grpSp>
        <p:nvGrpSpPr>
          <p:cNvPr id="8" name="Group 7"/>
          <p:cNvGrpSpPr/>
          <p:nvPr/>
        </p:nvGrpSpPr>
        <p:grpSpPr>
          <a:xfrm>
            <a:off x="2588993" y="3558470"/>
            <a:ext cx="3075708" cy="369332"/>
            <a:chOff x="3200400" y="3791588"/>
            <a:chExt cx="2050473" cy="369332"/>
          </a:xfrm>
        </p:grpSpPr>
        <p:cxnSp>
          <p:nvCxnSpPr>
            <p:cNvPr id="6" name="Straight Arrow Connector 5"/>
            <p:cNvCxnSpPr/>
            <p:nvPr/>
          </p:nvCxnSpPr>
          <p:spPr>
            <a:xfrm flipV="1">
              <a:off x="3200400" y="3976254"/>
              <a:ext cx="2050473" cy="1385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34691" y="3791588"/>
              <a:ext cx="962315" cy="369332"/>
            </a:xfrm>
            <a:prstGeom prst="rect">
              <a:avLst/>
            </a:prstGeom>
            <a:noFill/>
          </p:spPr>
          <p:txBody>
            <a:bodyPr wrap="none" rtlCol="0">
              <a:spAutoFit/>
            </a:bodyPr>
            <a:lstStyle/>
            <a:p>
              <a:r>
                <a:rPr lang="en-US" smtClean="0"/>
                <a:t>50 days)</a:t>
              </a:r>
              <a:endParaRPr lang="en-US"/>
            </a:p>
          </p:txBody>
        </p:sp>
      </p:grpSp>
    </p:spTree>
    <p:extLst>
      <p:ext uri="{BB962C8B-B14F-4D97-AF65-F5344CB8AC3E}">
        <p14:creationId xmlns:p14="http://schemas.microsoft.com/office/powerpoint/2010/main" val="326962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9542"/>
          </a:xfrm>
          <a:solidFill>
            <a:schemeClr val="accent1"/>
          </a:solidFill>
        </p:spPr>
        <p:txBody>
          <a:bodyPr vert="horz" lIns="91440" tIns="45720" rIns="91440" bIns="45720" rtlCol="0" anchor="ctr">
            <a:normAutofit/>
          </a:bodyPr>
          <a:lstStyle/>
          <a:p>
            <a:r>
              <a:rPr lang="en-US" b="1" dirty="0">
                <a:solidFill>
                  <a:schemeClr val="bg1"/>
                </a:solidFill>
              </a:rPr>
              <a:t>The next feast</a:t>
            </a:r>
            <a:r>
              <a:rPr lang="mr-IN" b="1" dirty="0" smtClean="0">
                <a:solidFill>
                  <a:schemeClr val="bg1"/>
                </a:solidFill>
              </a:rPr>
              <a:t>…</a:t>
            </a:r>
            <a:r>
              <a:rPr lang="en-US" b="1" dirty="0" smtClean="0">
                <a:solidFill>
                  <a:schemeClr val="bg1"/>
                </a:solidFill>
              </a:rPr>
              <a:t>The Feast of Trumpets</a:t>
            </a:r>
            <a:endParaRPr lang="en-US" b="1" dirty="0">
              <a:solidFill>
                <a:schemeClr val="bg1"/>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11800" y="1435177"/>
            <a:ext cx="5842000" cy="3286125"/>
          </a:xfrm>
          <a:prstGeom prst="rect">
            <a:avLst/>
          </a:prstGeom>
        </p:spPr>
      </p:pic>
      <p:sp>
        <p:nvSpPr>
          <p:cNvPr id="6" name="Rectangle 5"/>
          <p:cNvSpPr/>
          <p:nvPr/>
        </p:nvSpPr>
        <p:spPr>
          <a:xfrm>
            <a:off x="838200" y="4821768"/>
            <a:ext cx="10515600" cy="1938992"/>
          </a:xfrm>
          <a:prstGeom prst="rect">
            <a:avLst/>
          </a:prstGeom>
          <a:solidFill>
            <a:schemeClr val="accent2">
              <a:lumMod val="20000"/>
              <a:lumOff val="80000"/>
            </a:schemeClr>
          </a:solidFill>
          <a:ln>
            <a:solidFill>
              <a:schemeClr val="tx2"/>
            </a:solidFill>
          </a:ln>
        </p:spPr>
        <p:txBody>
          <a:bodyPr wrap="square">
            <a:spAutoFit/>
          </a:bodyPr>
          <a:lstStyle/>
          <a:p>
            <a:r>
              <a:rPr lang="en-US" sz="2400" dirty="0">
                <a:solidFill>
                  <a:srgbClr val="000000"/>
                </a:solidFill>
                <a:latin typeface="Helvetica Neue" charset="0"/>
              </a:rPr>
              <a:t>1 Thessalonians </a:t>
            </a:r>
            <a:r>
              <a:rPr lang="en-US" sz="2400" dirty="0" smtClean="0">
                <a:solidFill>
                  <a:srgbClr val="000000"/>
                </a:solidFill>
                <a:latin typeface="Helvetica Neue" charset="0"/>
              </a:rPr>
              <a:t>4:16-17   </a:t>
            </a:r>
            <a:r>
              <a:rPr lang="en-US" sz="2400" b="1" baseline="30000" dirty="0" smtClean="0">
                <a:solidFill>
                  <a:srgbClr val="000000"/>
                </a:solidFill>
                <a:latin typeface="Arial" charset="0"/>
              </a:rPr>
              <a:t>16</a:t>
            </a:r>
            <a:r>
              <a:rPr lang="en-US" sz="2400" b="1" baseline="30000" dirty="0">
                <a:solidFill>
                  <a:srgbClr val="000000"/>
                </a:solidFill>
                <a:latin typeface="Arial" charset="0"/>
              </a:rPr>
              <a:t> </a:t>
            </a:r>
            <a:r>
              <a:rPr lang="en-US" sz="2400" dirty="0">
                <a:solidFill>
                  <a:srgbClr val="000000"/>
                </a:solidFill>
                <a:latin typeface="Helvetica Neue" charset="0"/>
              </a:rPr>
              <a:t>For the Lord Himself will descend from heaven with a shout, with the voice of an archangel, and with </a:t>
            </a:r>
            <a:r>
              <a:rPr lang="en-US" sz="2400" b="1" dirty="0">
                <a:solidFill>
                  <a:srgbClr val="000000"/>
                </a:solidFill>
                <a:latin typeface="Helvetica Neue" charset="0"/>
              </a:rPr>
              <a:t>the trumpet of God</a:t>
            </a:r>
            <a:r>
              <a:rPr lang="en-US" sz="2400" dirty="0">
                <a:solidFill>
                  <a:srgbClr val="000000"/>
                </a:solidFill>
                <a:latin typeface="Helvetica Neue" charset="0"/>
              </a:rPr>
              <a:t>. And the dead in Christ will rise first.</a:t>
            </a:r>
            <a:r>
              <a:rPr lang="en-US" sz="2400" b="1" baseline="30000" dirty="0">
                <a:solidFill>
                  <a:srgbClr val="000000"/>
                </a:solidFill>
                <a:latin typeface="Arial" charset="0"/>
              </a:rPr>
              <a:t>17 </a:t>
            </a:r>
            <a:r>
              <a:rPr lang="en-US" sz="2400" dirty="0">
                <a:solidFill>
                  <a:srgbClr val="000000"/>
                </a:solidFill>
                <a:latin typeface="Helvetica Neue" charset="0"/>
              </a:rPr>
              <a:t>Then we who are alive </a:t>
            </a:r>
            <a:r>
              <a:rPr lang="en-US" sz="2400" i="1" dirty="0">
                <a:solidFill>
                  <a:srgbClr val="000000"/>
                </a:solidFill>
                <a:latin typeface="Helvetica Neue" charset="0"/>
              </a:rPr>
              <a:t>and</a:t>
            </a:r>
            <a:r>
              <a:rPr lang="en-US" sz="2400" dirty="0">
                <a:solidFill>
                  <a:srgbClr val="000000"/>
                </a:solidFill>
                <a:latin typeface="Helvetica Neue" charset="0"/>
              </a:rPr>
              <a:t> remain shall be caught up together with them in the clouds to meet the Lord in the air. And thus we shall always be with the Lord.</a:t>
            </a:r>
            <a:endParaRPr lang="en-US" sz="2400" b="0" i="0" dirty="0">
              <a:solidFill>
                <a:srgbClr val="000000"/>
              </a:solidFill>
              <a:effectLst/>
              <a:latin typeface="Helvetica Neue"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04619035"/>
              </p:ext>
            </p:extLst>
          </p:nvPr>
        </p:nvGraphicFramePr>
        <p:xfrm>
          <a:off x="838200" y="1472068"/>
          <a:ext cx="4360333" cy="3252332"/>
        </p:xfrm>
        <a:graphic>
          <a:graphicData uri="http://schemas.openxmlformats.org/drawingml/2006/table">
            <a:tbl>
              <a:tblPr firstRow="1" bandRow="1">
                <a:tableStyleId>{5C22544A-7EE6-4342-B048-85BDC9FD1C3A}</a:tableStyleId>
              </a:tblPr>
              <a:tblGrid>
                <a:gridCol w="1466524"/>
                <a:gridCol w="1450311"/>
                <a:gridCol w="1443498"/>
              </a:tblGrid>
              <a:tr h="458332">
                <a:tc>
                  <a:txBody>
                    <a:bodyPr/>
                    <a:lstStyle/>
                    <a:p>
                      <a:pPr algn="ctr"/>
                      <a:r>
                        <a:rPr lang="en-US" sz="1800" b="1" dirty="0" smtClean="0">
                          <a:solidFill>
                            <a:schemeClr val="tx1"/>
                          </a:solidFill>
                        </a:rPr>
                        <a:t>1</a:t>
                      </a:r>
                      <a:r>
                        <a:rPr lang="en-US" sz="1800" b="1" baseline="30000" dirty="0" smtClean="0">
                          <a:solidFill>
                            <a:schemeClr val="tx1"/>
                          </a:solidFill>
                        </a:rPr>
                        <a:t>st</a:t>
                      </a:r>
                      <a:r>
                        <a:rPr lang="en-US" sz="1800" b="1" dirty="0" smtClean="0">
                          <a:solidFill>
                            <a:schemeClr val="tx1"/>
                          </a:solidFill>
                        </a:rPr>
                        <a:t> Tishri</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solidFill>
                            <a:schemeClr val="tx1"/>
                          </a:solidFill>
                        </a:rPr>
                        <a:t>10</a:t>
                      </a:r>
                      <a:r>
                        <a:rPr lang="en-US" sz="1800" b="1" baseline="30000" dirty="0" smtClean="0">
                          <a:solidFill>
                            <a:schemeClr val="tx1"/>
                          </a:solidFill>
                        </a:rPr>
                        <a:t>th</a:t>
                      </a:r>
                      <a:r>
                        <a:rPr lang="en-US" sz="1800" b="1" dirty="0" smtClean="0">
                          <a:solidFill>
                            <a:schemeClr val="tx1"/>
                          </a:solidFill>
                        </a:rPr>
                        <a:t> Tishri</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800" b="1" dirty="0" smtClean="0">
                          <a:solidFill>
                            <a:schemeClr val="tx1"/>
                          </a:solidFill>
                        </a:rPr>
                        <a:t>15-21</a:t>
                      </a:r>
                      <a:r>
                        <a:rPr lang="en-US" sz="1800" b="1" baseline="30000" dirty="0" smtClean="0">
                          <a:solidFill>
                            <a:schemeClr val="tx1"/>
                          </a:solidFill>
                        </a:rPr>
                        <a:t>st</a:t>
                      </a:r>
                      <a:r>
                        <a:rPr lang="en-US" sz="1800" b="1" baseline="0" dirty="0" smtClean="0">
                          <a:solidFill>
                            <a:schemeClr val="tx1"/>
                          </a:solidFill>
                        </a:rPr>
                        <a:t> Tishri</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1185333">
                <a:tc>
                  <a:txBody>
                    <a:bodyPr/>
                    <a:lstStyle/>
                    <a:p>
                      <a:pPr algn="ctr"/>
                      <a:r>
                        <a:rPr lang="en-US" sz="1800" b="1" dirty="0" smtClean="0">
                          <a:solidFill>
                            <a:schemeClr val="tx1"/>
                          </a:solidFill>
                        </a:rPr>
                        <a:t>Feast of Trumpet (Yom </a:t>
                      </a:r>
                      <a:r>
                        <a:rPr lang="en-US" sz="1800" b="1" dirty="0" err="1" smtClean="0">
                          <a:solidFill>
                            <a:schemeClr val="tx1"/>
                          </a:solidFill>
                        </a:rPr>
                        <a:t>Teruah</a:t>
                      </a:r>
                      <a:r>
                        <a:rPr lang="en-US" sz="1800" b="1" dirty="0" smtClean="0">
                          <a:solidFill>
                            <a:schemeClr val="tx1"/>
                          </a:solidFill>
                        </a:rPr>
                        <a:t>)</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solidFill>
                            <a:schemeClr val="tx1"/>
                          </a:solidFill>
                        </a:rPr>
                        <a:t>Day of atonement (Yom Kippur)</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b="1" dirty="0" smtClean="0">
                          <a:solidFill>
                            <a:schemeClr val="tx1"/>
                          </a:solidFill>
                        </a:rPr>
                        <a:t>Feast of tabernacle</a:t>
                      </a:r>
                      <a:r>
                        <a:rPr lang="en-US" sz="1800" b="1" baseline="0" dirty="0" smtClean="0">
                          <a:solidFill>
                            <a:schemeClr val="tx1"/>
                          </a:solidFill>
                        </a:rPr>
                        <a:t> (Sukkot)</a:t>
                      </a:r>
                      <a:endParaRPr lang="en-US" sz="1800" b="1" dirty="0">
                        <a:solidFill>
                          <a:schemeClr val="tx1"/>
                        </a:solidFill>
                      </a:endParaRPr>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438436">
                <a:tc>
                  <a:txBody>
                    <a:bodyPr/>
                    <a:lstStyle/>
                    <a:p>
                      <a:pPr algn="ctr"/>
                      <a:r>
                        <a:rPr lang="en-US" sz="1600" b="1" dirty="0" smtClean="0"/>
                        <a:t>Lev 23: 23-25</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 23: 26-32</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t>Lev 23:33-43</a:t>
                      </a:r>
                      <a:endParaRPr lang="en-US" sz="1600" b="1" dirty="0"/>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0231">
                <a:tc>
                  <a:txBody>
                    <a:bodyPr/>
                    <a:lstStyle/>
                    <a:p>
                      <a:pPr algn="ctr"/>
                      <a:r>
                        <a:rPr lang="en-US" sz="1800" b="1" dirty="0" smtClean="0"/>
                        <a:t>Jesus second coming</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The Great Judgment</a:t>
                      </a:r>
                      <a:endParaRPr lang="en-US" sz="18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800" b="1" dirty="0" smtClean="0"/>
                        <a:t>The millennium rule</a:t>
                      </a:r>
                      <a:r>
                        <a:rPr lang="en-US" sz="1800" b="1" baseline="0" dirty="0" smtClean="0"/>
                        <a:t> of Christ</a:t>
                      </a:r>
                      <a:endParaRPr lang="en-US" sz="1800" b="1" dirty="0"/>
                    </a:p>
                  </a:txBody>
                  <a:tcPr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r>
            </a:tbl>
          </a:graphicData>
        </a:graphic>
      </p:graphicFrame>
    </p:spTree>
    <p:extLst>
      <p:ext uri="{BB962C8B-B14F-4D97-AF65-F5344CB8AC3E}">
        <p14:creationId xmlns:p14="http://schemas.microsoft.com/office/powerpoint/2010/main" val="17157501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552450" y="254000"/>
            <a:ext cx="11087100" cy="6350000"/>
          </a:xfrm>
          <a:prstGeom prst="rect">
            <a:avLst/>
          </a:prstGeom>
        </p:spPr>
      </p:pic>
    </p:spTree>
    <p:extLst>
      <p:ext uri="{BB962C8B-B14F-4D97-AF65-F5344CB8AC3E}">
        <p14:creationId xmlns:p14="http://schemas.microsoft.com/office/powerpoint/2010/main" val="12181276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8857"/>
            <a:ext cx="10515600" cy="854075"/>
          </a:xfrm>
          <a:solidFill>
            <a:schemeClr val="accent1"/>
          </a:solidFill>
          <a:ln>
            <a:solidFill>
              <a:schemeClr val="tx2"/>
            </a:solidFill>
          </a:ln>
        </p:spPr>
        <p:txBody>
          <a:bodyPr vert="horz" lIns="91440" tIns="45720" rIns="91440" bIns="45720" rtlCol="0" anchor="ctr">
            <a:normAutofit/>
          </a:bodyPr>
          <a:lstStyle/>
          <a:p>
            <a:r>
              <a:rPr lang="en-US" b="1" dirty="0">
                <a:solidFill>
                  <a:schemeClr val="bg1"/>
                </a:solidFill>
              </a:rPr>
              <a:t>Are you ready for </a:t>
            </a:r>
            <a:r>
              <a:rPr lang="en-US" b="1">
                <a:solidFill>
                  <a:schemeClr val="bg1"/>
                </a:solidFill>
              </a:rPr>
              <a:t>His second coming ?</a:t>
            </a:r>
          </a:p>
        </p:txBody>
      </p:sp>
      <p:pic>
        <p:nvPicPr>
          <p:cNvPr id="4" name="Picture 3"/>
          <p:cNvPicPr>
            <a:picLocks noChangeAspect="1"/>
          </p:cNvPicPr>
          <p:nvPr/>
        </p:nvPicPr>
        <p:blipFill>
          <a:blip r:embed="rId2"/>
          <a:stretch>
            <a:fillRect/>
          </a:stretch>
        </p:blipFill>
        <p:spPr>
          <a:xfrm>
            <a:off x="838200" y="1280775"/>
            <a:ext cx="10515600" cy="5135118"/>
          </a:xfrm>
          <a:prstGeom prst="rect">
            <a:avLst/>
          </a:prstGeom>
        </p:spPr>
      </p:pic>
    </p:spTree>
    <p:extLst>
      <p:ext uri="{BB962C8B-B14F-4D97-AF65-F5344CB8AC3E}">
        <p14:creationId xmlns:p14="http://schemas.microsoft.com/office/powerpoint/2010/main" val="1763555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ln>
            <a:solidFill>
              <a:schemeClr val="accent1"/>
            </a:solidFill>
          </a:ln>
        </p:spPr>
        <p:txBody>
          <a:bodyPr>
            <a:normAutofit/>
          </a:bodyPr>
          <a:lstStyle/>
          <a:p>
            <a:pPr marL="742950" indent="-742950">
              <a:buFont typeface="+mj-lt"/>
              <a:buAutoNum type="arabicPeriod"/>
            </a:pPr>
            <a:r>
              <a:rPr lang="en-US" sz="3600" dirty="0" smtClean="0"/>
              <a:t>What signs are you watching regarding the second coming of Jesus Christ ?</a:t>
            </a:r>
          </a:p>
          <a:p>
            <a:pPr marL="742950" indent="-742950">
              <a:buFont typeface="+mj-lt"/>
              <a:buAutoNum type="arabicPeriod"/>
            </a:pPr>
            <a:endParaRPr lang="en-US" sz="3600" dirty="0" smtClean="0"/>
          </a:p>
          <a:p>
            <a:pPr marL="742950" indent="-742950">
              <a:buFont typeface="+mj-lt"/>
              <a:buAutoNum type="arabicPeriod"/>
            </a:pPr>
            <a:r>
              <a:rPr lang="en-US" sz="3600" dirty="0" smtClean="0"/>
              <a:t>Are you ready for His coming ?</a:t>
            </a:r>
          </a:p>
          <a:p>
            <a:pPr marL="742950" indent="-742950">
              <a:buFont typeface="+mj-lt"/>
              <a:buAutoNum type="arabicPeriod"/>
            </a:pPr>
            <a:endParaRPr lang="en-US" sz="3600" dirty="0"/>
          </a:p>
          <a:p>
            <a:pPr marL="742950" indent="-742950">
              <a:buFont typeface="+mj-lt"/>
              <a:buAutoNum type="arabicPeriod"/>
            </a:pPr>
            <a:r>
              <a:rPr lang="en-US" sz="3600" dirty="0" smtClean="0"/>
              <a:t>How can we have a more accurate understanding of the Bible in its proper Jewish cultural context ?</a:t>
            </a:r>
            <a:endParaRPr lang="en-US" sz="3600" dirty="0"/>
          </a:p>
          <a:p>
            <a:pPr marL="742950" indent="-742950">
              <a:buFont typeface="+mj-lt"/>
              <a:buAutoNum type="arabicPeriod"/>
            </a:pPr>
            <a:endParaRPr lang="en-US" sz="3600" dirty="0"/>
          </a:p>
        </p:txBody>
      </p:sp>
      <p:sp>
        <p:nvSpPr>
          <p:cNvPr id="4" name="Title 1"/>
          <p:cNvSpPr>
            <a:spLocks noGrp="1"/>
          </p:cNvSpPr>
          <p:nvPr>
            <p:ph type="title"/>
          </p:nvPr>
        </p:nvSpPr>
        <p:spPr>
          <a:solidFill>
            <a:schemeClr val="accent1"/>
          </a:solidFill>
          <a:ln>
            <a:solidFill>
              <a:schemeClr val="tx2"/>
            </a:solidFill>
          </a:ln>
        </p:spPr>
        <p:txBody>
          <a:bodyPr vert="horz" lIns="91440" tIns="45720" rIns="91440" bIns="45720" rtlCol="0" anchor="ctr">
            <a:normAutofit/>
          </a:bodyPr>
          <a:lstStyle/>
          <a:p>
            <a:r>
              <a:rPr lang="en-US" b="1" dirty="0" smtClean="0">
                <a:solidFill>
                  <a:schemeClr val="bg1"/>
                </a:solidFill>
              </a:rPr>
              <a:t>Q&amp;A  / Discussion</a:t>
            </a:r>
            <a:endParaRPr lang="en-US" b="1" dirty="0">
              <a:solidFill>
                <a:schemeClr val="bg1"/>
              </a:solidFill>
            </a:endParaRPr>
          </a:p>
        </p:txBody>
      </p:sp>
    </p:spTree>
    <p:extLst>
      <p:ext uri="{BB962C8B-B14F-4D97-AF65-F5344CB8AC3E}">
        <p14:creationId xmlns:p14="http://schemas.microsoft.com/office/powerpoint/2010/main" val="131511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729" y="753040"/>
            <a:ext cx="11528612" cy="5952560"/>
          </a:xfrm>
        </p:spPr>
        <p:txBody>
          <a:bodyPr>
            <a:normAutofit fontScale="92500" lnSpcReduction="20000"/>
          </a:bodyPr>
          <a:lstStyle/>
          <a:p>
            <a:pPr marL="0" indent="0">
              <a:buNone/>
            </a:pPr>
            <a:r>
              <a:rPr lang="en-US" b="1" dirty="0" smtClean="0"/>
              <a:t>The </a:t>
            </a:r>
            <a:r>
              <a:rPr lang="en-US" b="1" dirty="0"/>
              <a:t>Death of Jesus</a:t>
            </a:r>
          </a:p>
          <a:p>
            <a:pPr marL="0" indent="0">
              <a:buNone/>
            </a:pPr>
            <a:r>
              <a:rPr lang="en-US" b="1" baseline="30000" dirty="0"/>
              <a:t>28 </a:t>
            </a:r>
            <a:r>
              <a:rPr lang="en-US" b="1" dirty="0">
                <a:solidFill>
                  <a:srgbClr val="FF0000"/>
                </a:solidFill>
              </a:rPr>
              <a:t>After this, Jesus, knowing that all was now finished, said (to fulfill the Scripture), “I thirst.” </a:t>
            </a:r>
            <a:r>
              <a:rPr lang="en-US" b="1" baseline="30000" dirty="0"/>
              <a:t>29 </a:t>
            </a:r>
            <a:r>
              <a:rPr lang="en-US" dirty="0"/>
              <a:t>A jar full of sour wine stood there, so they put a sponge full of the sour wine on a hyssop branch and held it to his mouth. </a:t>
            </a:r>
            <a:r>
              <a:rPr lang="en-US" b="1" baseline="30000" dirty="0"/>
              <a:t>30 </a:t>
            </a:r>
            <a:r>
              <a:rPr lang="en-US" dirty="0"/>
              <a:t>When Jesus had received the sour wine, he said, “It is finished,” and he bowed his head and gave up his spirit.</a:t>
            </a:r>
          </a:p>
          <a:p>
            <a:pPr marL="0" indent="0">
              <a:buNone/>
            </a:pPr>
            <a:r>
              <a:rPr lang="en-US" b="1" dirty="0" smtClean="0"/>
              <a:t>'Jesus </a:t>
            </a:r>
            <a:r>
              <a:rPr lang="en-US" b="1" dirty="0"/>
              <a:t>Side Is Pierced</a:t>
            </a:r>
          </a:p>
          <a:p>
            <a:pPr marL="0" indent="0">
              <a:buNone/>
            </a:pPr>
            <a:r>
              <a:rPr lang="en-US" b="1" baseline="30000" dirty="0"/>
              <a:t>31 </a:t>
            </a:r>
            <a:r>
              <a:rPr lang="en-US" dirty="0"/>
              <a:t>Since it was the day of Preparation, and so that the bodies would not remain on the cross on the Sabbath (for that Sabbath was a high day), the Jews asked Pilate that their legs might be broken and that they might be taken away. </a:t>
            </a:r>
            <a:r>
              <a:rPr lang="en-US" b="1" baseline="30000" dirty="0"/>
              <a:t>32 </a:t>
            </a:r>
            <a:r>
              <a:rPr lang="en-US" dirty="0"/>
              <a:t>So the soldiers came and broke the legs of the first, and of the other who had been crucified with him. </a:t>
            </a:r>
            <a:r>
              <a:rPr lang="en-US" b="1" baseline="30000" dirty="0"/>
              <a:t>33 </a:t>
            </a:r>
            <a:r>
              <a:rPr lang="en-US" dirty="0"/>
              <a:t>But when they came to Jesus and saw that he was already dead, they did not break his legs. </a:t>
            </a:r>
            <a:r>
              <a:rPr lang="en-US" b="1" baseline="30000" dirty="0"/>
              <a:t>34 </a:t>
            </a:r>
            <a:r>
              <a:rPr lang="en-US" dirty="0"/>
              <a:t>But one of the soldiers pierced his side with a spear, and at once there came out blood and water. </a:t>
            </a:r>
            <a:r>
              <a:rPr lang="en-US" b="1" baseline="30000" dirty="0"/>
              <a:t>35 </a:t>
            </a:r>
            <a:r>
              <a:rPr lang="en-US" dirty="0"/>
              <a:t>He who saw it has borne witness—his testimony is true, and he knows that he is telling the truth—that you also may believe. </a:t>
            </a:r>
            <a:r>
              <a:rPr lang="en-US" b="1" baseline="30000" dirty="0"/>
              <a:t>36 </a:t>
            </a:r>
            <a:r>
              <a:rPr lang="en-US" b="1" dirty="0">
                <a:solidFill>
                  <a:srgbClr val="FF0000"/>
                </a:solidFill>
              </a:rPr>
              <a:t>For these things took place that the Scripture might be fulfilled: “Not one of his bones will be broken.” </a:t>
            </a:r>
            <a:r>
              <a:rPr lang="en-US" b="1" baseline="30000" dirty="0">
                <a:solidFill>
                  <a:srgbClr val="FF0000"/>
                </a:solidFill>
              </a:rPr>
              <a:t>37 </a:t>
            </a:r>
            <a:r>
              <a:rPr lang="en-US" b="1" dirty="0">
                <a:solidFill>
                  <a:srgbClr val="FF0000"/>
                </a:solidFill>
              </a:rPr>
              <a:t>And again another Scripture says, “They will look on him whom they have pierced.”</a:t>
            </a:r>
          </a:p>
          <a:p>
            <a:pPr marL="0" indent="0">
              <a:buNone/>
            </a:pPr>
            <a:endParaRPr lang="en-US" dirty="0"/>
          </a:p>
        </p:txBody>
      </p:sp>
      <p:sp>
        <p:nvSpPr>
          <p:cNvPr id="4" name="Title 1"/>
          <p:cNvSpPr>
            <a:spLocks noGrp="1"/>
          </p:cNvSpPr>
          <p:nvPr>
            <p:ph type="title"/>
          </p:nvPr>
        </p:nvSpPr>
        <p:spPr>
          <a:xfrm>
            <a:off x="838200" y="114119"/>
            <a:ext cx="10515600" cy="638921"/>
          </a:xfrm>
        </p:spPr>
        <p:txBody>
          <a:bodyPr>
            <a:normAutofit fontScale="90000"/>
          </a:bodyPr>
          <a:lstStyle/>
          <a:p>
            <a:r>
              <a:rPr lang="en-US" dirty="0" smtClean="0"/>
              <a:t>John 19</a:t>
            </a:r>
            <a:endParaRPr lang="en-US" dirty="0"/>
          </a:p>
        </p:txBody>
      </p:sp>
    </p:spTree>
    <p:extLst>
      <p:ext uri="{BB962C8B-B14F-4D97-AF65-F5344CB8AC3E}">
        <p14:creationId xmlns:p14="http://schemas.microsoft.com/office/powerpoint/2010/main" val="402064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27"/>
            <a:ext cx="10515600" cy="1087157"/>
          </a:xfrm>
          <a:solidFill>
            <a:schemeClr val="accent1"/>
          </a:solidFill>
        </p:spPr>
        <p:txBody>
          <a:bodyPr vert="horz" lIns="91440" tIns="45720" rIns="91440" bIns="45720" rtlCol="0" anchor="ctr">
            <a:normAutofit fontScale="90000"/>
          </a:bodyPr>
          <a:lstStyle/>
          <a:p>
            <a:r>
              <a:rPr lang="en-US" b="1" dirty="0">
                <a:solidFill>
                  <a:schemeClr val="bg1"/>
                </a:solidFill>
              </a:rPr>
              <a:t>The new testament writers constantly refer to the Old testament </a:t>
            </a:r>
            <a:r>
              <a:rPr lang="en-US" b="1" dirty="0" smtClean="0">
                <a:solidFill>
                  <a:schemeClr val="bg1"/>
                </a:solidFill>
              </a:rPr>
              <a:t>scriptures</a:t>
            </a:r>
            <a:endParaRPr lang="en-US" b="1" dirty="0">
              <a:solidFill>
                <a:schemeClr val="bg1"/>
              </a:solidFill>
            </a:endParaRPr>
          </a:p>
        </p:txBody>
      </p:sp>
      <p:sp>
        <p:nvSpPr>
          <p:cNvPr id="3" name="Content Placeholder 2"/>
          <p:cNvSpPr>
            <a:spLocks noGrp="1"/>
          </p:cNvSpPr>
          <p:nvPr>
            <p:ph idx="1"/>
          </p:nvPr>
        </p:nvSpPr>
        <p:spPr>
          <a:xfrm>
            <a:off x="838200" y="1452282"/>
            <a:ext cx="10515600" cy="4984377"/>
          </a:xfrm>
        </p:spPr>
        <p:txBody>
          <a:bodyPr>
            <a:normAutofit fontScale="92500" lnSpcReduction="20000"/>
          </a:bodyPr>
          <a:lstStyle/>
          <a:p>
            <a:pPr marL="0" indent="0">
              <a:buNone/>
            </a:pPr>
            <a:r>
              <a:rPr lang="en-US" b="1" dirty="0">
                <a:hlinkClick r:id="rId2"/>
              </a:rPr>
              <a:t>John 19:24</a:t>
            </a:r>
            <a:endParaRPr lang="en-US" b="1" dirty="0" smtClean="0">
              <a:effectLst/>
            </a:endParaRPr>
          </a:p>
          <a:p>
            <a:pPr marL="0" indent="0">
              <a:buNone/>
            </a:pPr>
            <a:r>
              <a:rPr lang="en-US" dirty="0"/>
              <a:t>so they said to one another, “Let us not tear it, but cast lots for it to see whose it shall be.” </a:t>
            </a:r>
            <a:r>
              <a:rPr lang="en-US" b="1" dirty="0">
                <a:solidFill>
                  <a:srgbClr val="FF0000"/>
                </a:solidFill>
              </a:rPr>
              <a:t>This was to fulfill the Scripture</a:t>
            </a:r>
            <a:r>
              <a:rPr lang="en-US" dirty="0"/>
              <a:t> which says, “They divided my garments among them, and for my clothing they cast lots.” So the soldiers did </a:t>
            </a:r>
            <a:r>
              <a:rPr lang="en-US" dirty="0" smtClean="0"/>
              <a:t>these</a:t>
            </a:r>
            <a:endParaRPr lang="en-US" dirty="0"/>
          </a:p>
          <a:p>
            <a:pPr marL="0" indent="0">
              <a:buNone/>
            </a:pPr>
            <a:r>
              <a:rPr lang="en-US" b="1" dirty="0">
                <a:hlinkClick r:id="rId3"/>
              </a:rPr>
              <a:t>John 19:28</a:t>
            </a:r>
            <a:endParaRPr lang="en-US" b="1" dirty="0" smtClean="0">
              <a:effectLst/>
            </a:endParaRPr>
          </a:p>
          <a:p>
            <a:pPr marL="0" indent="0">
              <a:buNone/>
            </a:pPr>
            <a:r>
              <a:rPr lang="en-US" dirty="0"/>
              <a:t>[ </a:t>
            </a:r>
            <a:r>
              <a:rPr lang="en-US" i="1" dirty="0"/>
              <a:t>The Death of Jesus</a:t>
            </a:r>
            <a:r>
              <a:rPr lang="en-US" dirty="0"/>
              <a:t> ] After this, Jesus, knowing that all was now finished, said (</a:t>
            </a:r>
            <a:r>
              <a:rPr lang="en-US" b="1" dirty="0">
                <a:solidFill>
                  <a:srgbClr val="FF0000"/>
                </a:solidFill>
              </a:rPr>
              <a:t>to fulfill the Scripture</a:t>
            </a:r>
            <a:r>
              <a:rPr lang="en-US" dirty="0"/>
              <a:t>), “I thirst</a:t>
            </a:r>
            <a:r>
              <a:rPr lang="en-US" dirty="0" smtClean="0"/>
              <a:t>.”</a:t>
            </a:r>
          </a:p>
          <a:p>
            <a:pPr marL="0" indent="0">
              <a:buNone/>
            </a:pPr>
            <a:r>
              <a:rPr lang="en-US" b="1" dirty="0" smtClean="0">
                <a:hlinkClick r:id="rId4"/>
              </a:rPr>
              <a:t>John </a:t>
            </a:r>
            <a:r>
              <a:rPr lang="en-US" b="1" dirty="0">
                <a:hlinkClick r:id="rId4"/>
              </a:rPr>
              <a:t>19:36</a:t>
            </a:r>
            <a:endParaRPr lang="en-US" b="1" dirty="0" smtClean="0">
              <a:effectLst/>
            </a:endParaRPr>
          </a:p>
          <a:p>
            <a:pPr marL="0" indent="0">
              <a:buNone/>
            </a:pPr>
            <a:r>
              <a:rPr lang="en-US" dirty="0"/>
              <a:t>For these things took place that the </a:t>
            </a:r>
            <a:r>
              <a:rPr lang="en-US" b="1" dirty="0">
                <a:solidFill>
                  <a:srgbClr val="FF0000"/>
                </a:solidFill>
              </a:rPr>
              <a:t>Scripture might be fulfilled</a:t>
            </a:r>
            <a:r>
              <a:rPr lang="en-US" dirty="0"/>
              <a:t>: “Not one of his bones will be broken</a:t>
            </a:r>
            <a:r>
              <a:rPr lang="en-US" dirty="0" smtClean="0"/>
              <a:t>.”</a:t>
            </a:r>
          </a:p>
          <a:p>
            <a:pPr marL="0" indent="0">
              <a:buNone/>
            </a:pPr>
            <a:r>
              <a:rPr lang="en-US" b="1" dirty="0" smtClean="0">
                <a:hlinkClick r:id="rId5"/>
              </a:rPr>
              <a:t>John </a:t>
            </a:r>
            <a:r>
              <a:rPr lang="en-US" b="1" dirty="0">
                <a:hlinkClick r:id="rId5"/>
              </a:rPr>
              <a:t>19:37</a:t>
            </a:r>
            <a:endParaRPr lang="en-US" b="1" dirty="0" smtClean="0">
              <a:effectLst/>
            </a:endParaRPr>
          </a:p>
          <a:p>
            <a:pPr marL="0" indent="0">
              <a:buNone/>
            </a:pPr>
            <a:r>
              <a:rPr lang="en-US" dirty="0"/>
              <a:t>And again </a:t>
            </a:r>
            <a:r>
              <a:rPr lang="en-US" b="1" dirty="0">
                <a:solidFill>
                  <a:srgbClr val="FF0000"/>
                </a:solidFill>
              </a:rPr>
              <a:t>another Scripture says</a:t>
            </a:r>
            <a:r>
              <a:rPr lang="en-US" dirty="0"/>
              <a:t>, “They will look on him whom they have pierced</a:t>
            </a:r>
            <a:r>
              <a:rPr lang="en-US" dirty="0" smtClean="0"/>
              <a:t>.”</a:t>
            </a:r>
            <a:endParaRPr lang="en-US" dirty="0"/>
          </a:p>
        </p:txBody>
      </p:sp>
    </p:spTree>
    <p:extLst>
      <p:ext uri="{BB962C8B-B14F-4D97-AF65-F5344CB8AC3E}">
        <p14:creationId xmlns:p14="http://schemas.microsoft.com/office/powerpoint/2010/main" val="3470606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764"/>
            <a:ext cx="10515600" cy="728569"/>
          </a:xfrm>
          <a:solidFill>
            <a:schemeClr val="accent1"/>
          </a:solidFill>
        </p:spPr>
        <p:txBody>
          <a:bodyPr vert="horz" lIns="91440" tIns="45720" rIns="91440" bIns="45720" rtlCol="0" anchor="ctr">
            <a:normAutofit/>
          </a:bodyPr>
          <a:lstStyle/>
          <a:p>
            <a:r>
              <a:rPr lang="en-US" b="1" dirty="0" smtClean="0">
                <a:solidFill>
                  <a:schemeClr val="bg1"/>
                </a:solidFill>
              </a:rPr>
              <a:t>The celestial clock</a:t>
            </a:r>
            <a:endParaRPr lang="en-US" b="1" dirty="0">
              <a:solidFill>
                <a:schemeClr val="bg1"/>
              </a:solidFill>
            </a:endParaRPr>
          </a:p>
        </p:txBody>
      </p:sp>
      <p:sp>
        <p:nvSpPr>
          <p:cNvPr id="3" name="Content Placeholder 2"/>
          <p:cNvSpPr>
            <a:spLocks noGrp="1"/>
          </p:cNvSpPr>
          <p:nvPr>
            <p:ph idx="1"/>
          </p:nvPr>
        </p:nvSpPr>
        <p:spPr>
          <a:xfrm>
            <a:off x="838200" y="1004050"/>
            <a:ext cx="10515600" cy="2008094"/>
          </a:xfrm>
          <a:solidFill>
            <a:schemeClr val="accent4">
              <a:lumMod val="20000"/>
              <a:lumOff val="80000"/>
            </a:schemeClr>
          </a:solidFill>
          <a:ln>
            <a:solidFill>
              <a:schemeClr val="accent1"/>
            </a:solidFill>
          </a:ln>
        </p:spPr>
        <p:txBody>
          <a:bodyPr/>
          <a:lstStyle/>
          <a:p>
            <a:pPr marL="0" indent="0">
              <a:buNone/>
            </a:pPr>
            <a:r>
              <a:rPr lang="en-US" dirty="0"/>
              <a:t>Genesis </a:t>
            </a:r>
            <a:r>
              <a:rPr lang="en-US" dirty="0" smtClean="0"/>
              <a:t>1: 14   </a:t>
            </a:r>
          </a:p>
          <a:p>
            <a:pPr marL="0" indent="0">
              <a:buNone/>
            </a:pPr>
            <a:r>
              <a:rPr lang="en-US" b="1" baseline="30000" dirty="0" smtClean="0"/>
              <a:t>14</a:t>
            </a:r>
            <a:r>
              <a:rPr lang="en-US" b="1" baseline="30000" dirty="0"/>
              <a:t> </a:t>
            </a:r>
            <a:r>
              <a:rPr lang="en-US" dirty="0"/>
              <a:t>Then God said, “Let there be lights in the firmament of the heavens to divide the day from the night; and let them be for </a:t>
            </a:r>
            <a:r>
              <a:rPr lang="en-US" b="1" dirty="0">
                <a:solidFill>
                  <a:srgbClr val="FF0000"/>
                </a:solidFill>
              </a:rPr>
              <a:t>signs</a:t>
            </a:r>
            <a:r>
              <a:rPr lang="en-US" dirty="0">
                <a:solidFill>
                  <a:srgbClr val="FF0000"/>
                </a:solidFill>
              </a:rPr>
              <a:t> </a:t>
            </a:r>
            <a:r>
              <a:rPr lang="en-US" dirty="0"/>
              <a:t>and </a:t>
            </a:r>
            <a:r>
              <a:rPr lang="en-US" b="1" dirty="0">
                <a:solidFill>
                  <a:srgbClr val="FF0000"/>
                </a:solidFill>
              </a:rPr>
              <a:t>seasons</a:t>
            </a:r>
            <a:r>
              <a:rPr lang="en-US" dirty="0"/>
              <a:t>, and for days and years</a:t>
            </a:r>
            <a:r>
              <a:rPr lang="en-US" dirty="0" smtClean="0"/>
              <a:t>;  </a:t>
            </a:r>
          </a:p>
          <a:p>
            <a:pPr marL="0" indent="0">
              <a:buNone/>
            </a:pPr>
            <a:endParaRPr lang="en-US" dirty="0"/>
          </a:p>
        </p:txBody>
      </p:sp>
      <p:sp>
        <p:nvSpPr>
          <p:cNvPr id="4" name="Rectangle 3"/>
          <p:cNvSpPr/>
          <p:nvPr/>
        </p:nvSpPr>
        <p:spPr>
          <a:xfrm>
            <a:off x="838200" y="3100734"/>
            <a:ext cx="5634318" cy="3631763"/>
          </a:xfrm>
          <a:prstGeom prst="rect">
            <a:avLst/>
          </a:prstGeom>
          <a:ln>
            <a:solidFill>
              <a:schemeClr val="accent1"/>
            </a:solidFill>
          </a:ln>
        </p:spPr>
        <p:txBody>
          <a:bodyPr wrap="square">
            <a:spAutoFit/>
          </a:bodyPr>
          <a:lstStyle/>
          <a:p>
            <a:r>
              <a:rPr lang="en-US" sz="2400" b="1" dirty="0" smtClean="0">
                <a:solidFill>
                  <a:srgbClr val="FF0000"/>
                </a:solidFill>
                <a:latin typeface="HelveticaNeue" charset="0"/>
              </a:rPr>
              <a:t>H4150 (Season = </a:t>
            </a:r>
            <a:r>
              <a:rPr lang="en-US" sz="2400" b="1" dirty="0" err="1" smtClean="0">
                <a:solidFill>
                  <a:srgbClr val="FF0000"/>
                </a:solidFill>
                <a:latin typeface="HelveticaNeue" charset="0"/>
              </a:rPr>
              <a:t>Moed</a:t>
            </a:r>
            <a:r>
              <a:rPr lang="en-US" sz="2400" b="1" dirty="0" smtClean="0">
                <a:solidFill>
                  <a:srgbClr val="FF0000"/>
                </a:solidFill>
                <a:latin typeface="HelveticaNeue" charset="0"/>
              </a:rPr>
              <a:t>)</a:t>
            </a:r>
            <a:endParaRPr lang="en-US" sz="2400" b="1" dirty="0">
              <a:solidFill>
                <a:srgbClr val="FF0000"/>
              </a:solidFill>
              <a:latin typeface="HelveticaNeue" charset="0"/>
            </a:endParaRPr>
          </a:p>
          <a:p>
            <a:r>
              <a:rPr lang="he-IL" sz="2000" dirty="0">
                <a:solidFill>
                  <a:srgbClr val="3D6BA4"/>
                </a:solidFill>
                <a:latin typeface="EzraSIL" charset="0"/>
              </a:rPr>
              <a:t>מועדה</a:t>
            </a:r>
            <a:r>
              <a:rPr lang="he-IL" dirty="0">
                <a:solidFill>
                  <a:prstClr val="black"/>
                </a:solidFill>
                <a:latin typeface="HelveticaNeue" charset="0"/>
              </a:rPr>
              <a:t> / </a:t>
            </a:r>
            <a:r>
              <a:rPr lang="he-IL" sz="2000" dirty="0">
                <a:solidFill>
                  <a:srgbClr val="3D6BA4"/>
                </a:solidFill>
                <a:latin typeface="EzraSIL" charset="0"/>
              </a:rPr>
              <a:t>מעד</a:t>
            </a:r>
            <a:r>
              <a:rPr lang="he-IL" dirty="0">
                <a:solidFill>
                  <a:prstClr val="black"/>
                </a:solidFill>
                <a:latin typeface="HelveticaNeue" charset="0"/>
              </a:rPr>
              <a:t> / </a:t>
            </a:r>
            <a:r>
              <a:rPr lang="he-IL" sz="2000" dirty="0">
                <a:solidFill>
                  <a:srgbClr val="3D6BA4"/>
                </a:solidFill>
                <a:latin typeface="EzraSIL" charset="0"/>
              </a:rPr>
              <a:t>מועד</a:t>
            </a:r>
            <a:endParaRPr lang="he-IL" dirty="0">
              <a:solidFill>
                <a:prstClr val="black"/>
              </a:solidFill>
              <a:latin typeface="HelveticaNeue" charset="0"/>
            </a:endParaRPr>
          </a:p>
          <a:p>
            <a:r>
              <a:rPr lang="en-US" sz="2400" dirty="0" err="1">
                <a:solidFill>
                  <a:srgbClr val="3D6BA4"/>
                </a:solidFill>
                <a:latin typeface="DoulosSIL" charset="0"/>
              </a:rPr>
              <a:t>mô‛êd</a:t>
            </a:r>
            <a:r>
              <a:rPr lang="en-US" dirty="0">
                <a:solidFill>
                  <a:prstClr val="black"/>
                </a:solidFill>
                <a:latin typeface="HelveticaNeue" charset="0"/>
              </a:rPr>
              <a:t> / </a:t>
            </a:r>
            <a:r>
              <a:rPr lang="en-US" sz="2400" dirty="0" err="1">
                <a:solidFill>
                  <a:srgbClr val="3D6BA4"/>
                </a:solidFill>
                <a:latin typeface="DoulosSIL" charset="0"/>
              </a:rPr>
              <a:t>mô‛êd</a:t>
            </a:r>
            <a:r>
              <a:rPr lang="en-US" dirty="0">
                <a:solidFill>
                  <a:prstClr val="black"/>
                </a:solidFill>
                <a:latin typeface="HelveticaNeue" charset="0"/>
              </a:rPr>
              <a:t> / </a:t>
            </a:r>
            <a:r>
              <a:rPr lang="en-US" sz="2400" dirty="0" err="1">
                <a:solidFill>
                  <a:srgbClr val="3D6BA4"/>
                </a:solidFill>
                <a:latin typeface="DoulosSIL" charset="0"/>
              </a:rPr>
              <a:t>mô‛âdâh</a:t>
            </a:r>
            <a:endParaRPr lang="en-US" dirty="0">
              <a:solidFill>
                <a:prstClr val="black"/>
              </a:solidFill>
              <a:latin typeface="HelveticaNeue" charset="0"/>
            </a:endParaRPr>
          </a:p>
          <a:p>
            <a:r>
              <a:rPr lang="en-US" b="1" dirty="0">
                <a:solidFill>
                  <a:prstClr val="black"/>
                </a:solidFill>
                <a:latin typeface="HelveticaNeue" charset="0"/>
              </a:rPr>
              <a:t>BDB Definition:</a:t>
            </a:r>
            <a:endParaRPr lang="en-US" dirty="0">
              <a:solidFill>
                <a:prstClr val="black"/>
              </a:solidFill>
              <a:latin typeface="HelveticaNeue" charset="0"/>
            </a:endParaRPr>
          </a:p>
          <a:p>
            <a:r>
              <a:rPr lang="en-US" dirty="0">
                <a:solidFill>
                  <a:prstClr val="black"/>
                </a:solidFill>
                <a:latin typeface="HelveticaNeue" charset="0"/>
              </a:rPr>
              <a:t>1) appointed place, appointed time, meeting</a:t>
            </a:r>
          </a:p>
          <a:p>
            <a:r>
              <a:rPr lang="en-US" dirty="0">
                <a:solidFill>
                  <a:prstClr val="black"/>
                </a:solidFill>
                <a:latin typeface="HelveticaNeue" charset="0"/>
              </a:rPr>
              <a:t>1a) appointed time</a:t>
            </a:r>
          </a:p>
          <a:p>
            <a:r>
              <a:rPr lang="en-US" dirty="0">
                <a:solidFill>
                  <a:prstClr val="black"/>
                </a:solidFill>
                <a:latin typeface="HelveticaNeue" charset="0"/>
              </a:rPr>
              <a:t>1a1) appointed time (general)</a:t>
            </a:r>
          </a:p>
          <a:p>
            <a:r>
              <a:rPr lang="en-US" dirty="0">
                <a:solidFill>
                  <a:prstClr val="black"/>
                </a:solidFill>
                <a:latin typeface="HelveticaNeue" charset="0"/>
              </a:rPr>
              <a:t>1a2) sacred season, set feast, appointed season</a:t>
            </a:r>
          </a:p>
          <a:p>
            <a:r>
              <a:rPr lang="en-US" dirty="0">
                <a:solidFill>
                  <a:prstClr val="black"/>
                </a:solidFill>
                <a:latin typeface="HelveticaNeue" charset="0"/>
              </a:rPr>
              <a:t>1b) appointed meeting</a:t>
            </a:r>
          </a:p>
          <a:p>
            <a:r>
              <a:rPr lang="en-US" dirty="0">
                <a:solidFill>
                  <a:prstClr val="black"/>
                </a:solidFill>
                <a:latin typeface="HelveticaNeue" charset="0"/>
              </a:rPr>
              <a:t>1c) appointed place</a:t>
            </a:r>
          </a:p>
          <a:p>
            <a:r>
              <a:rPr lang="en-US" dirty="0">
                <a:solidFill>
                  <a:prstClr val="black"/>
                </a:solidFill>
                <a:latin typeface="HelveticaNeue" charset="0"/>
              </a:rPr>
              <a:t>1d) appointed sign or signal</a:t>
            </a:r>
          </a:p>
          <a:p>
            <a:r>
              <a:rPr lang="en-US" dirty="0">
                <a:solidFill>
                  <a:prstClr val="black"/>
                </a:solidFill>
                <a:latin typeface="HelveticaNeue" charset="0"/>
              </a:rPr>
              <a:t>1e) tent of meeting</a:t>
            </a:r>
            <a:endParaRPr lang="en-US" dirty="0"/>
          </a:p>
        </p:txBody>
      </p:sp>
      <p:sp>
        <p:nvSpPr>
          <p:cNvPr id="5" name="TextBox 4"/>
          <p:cNvSpPr txBox="1"/>
          <p:nvPr/>
        </p:nvSpPr>
        <p:spPr>
          <a:xfrm>
            <a:off x="6669742" y="3155578"/>
            <a:ext cx="4684058" cy="3539430"/>
          </a:xfrm>
          <a:prstGeom prst="rect">
            <a:avLst/>
          </a:prstGeom>
          <a:solidFill>
            <a:schemeClr val="accent6">
              <a:lumMod val="20000"/>
              <a:lumOff val="80000"/>
            </a:schemeClr>
          </a:solidFill>
          <a:ln>
            <a:solidFill>
              <a:schemeClr val="accent1"/>
            </a:solidFill>
          </a:ln>
        </p:spPr>
        <p:txBody>
          <a:bodyPr wrap="square" rtlCol="0">
            <a:spAutoFit/>
          </a:bodyPr>
          <a:lstStyle/>
          <a:p>
            <a:endParaRPr lang="en-US" sz="3200" dirty="0" smtClean="0"/>
          </a:p>
          <a:p>
            <a:endParaRPr lang="en-US" sz="3200" dirty="0"/>
          </a:p>
          <a:p>
            <a:r>
              <a:rPr lang="en-US" sz="3200" dirty="0" smtClean="0"/>
              <a:t>God’s </a:t>
            </a:r>
            <a:r>
              <a:rPr lang="en-US" sz="3200" dirty="0" err="1" smtClean="0"/>
              <a:t>calander</a:t>
            </a:r>
            <a:r>
              <a:rPr lang="en-US" sz="3200" dirty="0" smtClean="0"/>
              <a:t> is determined by the sun, moon and stars. They also determine times of divine appointments. </a:t>
            </a:r>
            <a:endParaRPr lang="en-US" sz="3200" dirty="0"/>
          </a:p>
        </p:txBody>
      </p:sp>
      <p:sp>
        <p:nvSpPr>
          <p:cNvPr id="6" name="Rounded Rectangle 5"/>
          <p:cNvSpPr/>
          <p:nvPr/>
        </p:nvSpPr>
        <p:spPr>
          <a:xfrm>
            <a:off x="6831106" y="3442448"/>
            <a:ext cx="1846729" cy="5199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Key Point</a:t>
            </a:r>
            <a:endParaRPr lang="en-US" sz="2800" dirty="0"/>
          </a:p>
        </p:txBody>
      </p:sp>
    </p:spTree>
    <p:extLst>
      <p:ext uri="{BB962C8B-B14F-4D97-AF65-F5344CB8AC3E}">
        <p14:creationId xmlns:p14="http://schemas.microsoft.com/office/powerpoint/2010/main" val="5122417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2044"/>
            <a:ext cx="11120718" cy="854075"/>
          </a:xfrm>
          <a:solidFill>
            <a:schemeClr val="accent1"/>
          </a:solidFill>
        </p:spPr>
        <p:txBody>
          <a:bodyPr/>
          <a:lstStyle/>
          <a:p>
            <a:r>
              <a:rPr lang="en-US" b="1" dirty="0" smtClean="0">
                <a:solidFill>
                  <a:schemeClr val="bg1"/>
                </a:solidFill>
              </a:rPr>
              <a:t>Divine Appointments </a:t>
            </a:r>
            <a:r>
              <a:rPr lang="mr-IN" b="1" dirty="0" smtClean="0">
                <a:solidFill>
                  <a:schemeClr val="bg1"/>
                </a:solidFill>
              </a:rPr>
              <a:t>–</a:t>
            </a:r>
            <a:r>
              <a:rPr lang="en-US" b="1" dirty="0" smtClean="0">
                <a:solidFill>
                  <a:schemeClr val="bg1"/>
                </a:solidFill>
              </a:rPr>
              <a:t> Lev 23</a:t>
            </a:r>
            <a:endParaRPr lang="en-US" b="1" dirty="0">
              <a:solidFill>
                <a:schemeClr val="bg1"/>
              </a:solidFill>
            </a:endParaRPr>
          </a:p>
        </p:txBody>
      </p:sp>
      <p:sp>
        <p:nvSpPr>
          <p:cNvPr id="3" name="Content Placeholder 2"/>
          <p:cNvSpPr>
            <a:spLocks noGrp="1"/>
          </p:cNvSpPr>
          <p:nvPr>
            <p:ph idx="1"/>
          </p:nvPr>
        </p:nvSpPr>
        <p:spPr>
          <a:xfrm>
            <a:off x="609600" y="1082163"/>
            <a:ext cx="11120718" cy="1706469"/>
          </a:xfrm>
          <a:solidFill>
            <a:schemeClr val="accent4">
              <a:lumMod val="20000"/>
              <a:lumOff val="80000"/>
            </a:schemeClr>
          </a:solidFill>
          <a:ln>
            <a:solidFill>
              <a:schemeClr val="accent1"/>
            </a:solidFill>
          </a:ln>
        </p:spPr>
        <p:txBody>
          <a:bodyPr>
            <a:normAutofit lnSpcReduction="10000"/>
          </a:bodyPr>
          <a:lstStyle/>
          <a:p>
            <a:pPr marL="0" indent="0">
              <a:buNone/>
            </a:pPr>
            <a:r>
              <a:rPr lang="en-US" dirty="0"/>
              <a:t>Leviticus </a:t>
            </a:r>
            <a:r>
              <a:rPr lang="en-US" dirty="0" smtClean="0"/>
              <a:t>23  </a:t>
            </a:r>
          </a:p>
          <a:p>
            <a:pPr marL="0" indent="0">
              <a:buNone/>
            </a:pPr>
            <a:r>
              <a:rPr lang="en-US" b="1" dirty="0" smtClean="0"/>
              <a:t>23</a:t>
            </a:r>
            <a:r>
              <a:rPr lang="en-US" b="1" dirty="0"/>
              <a:t> </a:t>
            </a:r>
            <a:r>
              <a:rPr lang="en-US" dirty="0"/>
              <a:t>And the </a:t>
            </a:r>
            <a:r>
              <a:rPr lang="en-US" cap="small" dirty="0"/>
              <a:t>Lord</a:t>
            </a:r>
            <a:r>
              <a:rPr lang="en-US" dirty="0"/>
              <a:t> spoke to Moses, saying, </a:t>
            </a:r>
            <a:r>
              <a:rPr lang="en-US" b="1" baseline="30000" dirty="0"/>
              <a:t>2 </a:t>
            </a:r>
            <a:r>
              <a:rPr lang="en-US" dirty="0"/>
              <a:t>“Speak to the children of Israel, and say to them: ‘</a:t>
            </a:r>
            <a:r>
              <a:rPr lang="en-US" b="1" dirty="0">
                <a:solidFill>
                  <a:srgbClr val="FF0000"/>
                </a:solidFill>
              </a:rPr>
              <a:t>The feasts of the </a:t>
            </a:r>
            <a:r>
              <a:rPr lang="en-US" b="1" cap="small" dirty="0">
                <a:solidFill>
                  <a:srgbClr val="FF0000"/>
                </a:solidFill>
              </a:rPr>
              <a:t>Lord</a:t>
            </a:r>
            <a:r>
              <a:rPr lang="en-US" dirty="0"/>
              <a:t>, which you shall proclaim </a:t>
            </a:r>
            <a:r>
              <a:rPr lang="en-US" i="1" dirty="0"/>
              <a:t>to be</a:t>
            </a:r>
            <a:r>
              <a:rPr lang="en-US" dirty="0"/>
              <a:t> </a:t>
            </a:r>
            <a:r>
              <a:rPr lang="en-US" b="1" dirty="0">
                <a:solidFill>
                  <a:srgbClr val="7030A0"/>
                </a:solidFill>
              </a:rPr>
              <a:t>holy</a:t>
            </a:r>
            <a:r>
              <a:rPr lang="en-US" dirty="0">
                <a:solidFill>
                  <a:srgbClr val="7030A0"/>
                </a:solidFill>
              </a:rPr>
              <a:t> </a:t>
            </a:r>
            <a:r>
              <a:rPr lang="en-US" b="1" dirty="0">
                <a:solidFill>
                  <a:srgbClr val="7030A0"/>
                </a:solidFill>
              </a:rPr>
              <a:t>convocations</a:t>
            </a:r>
            <a:r>
              <a:rPr lang="en-US" dirty="0"/>
              <a:t>, these </a:t>
            </a:r>
            <a:r>
              <a:rPr lang="en-US" i="1" dirty="0"/>
              <a:t>are</a:t>
            </a:r>
            <a:r>
              <a:rPr lang="en-US" dirty="0"/>
              <a:t> </a:t>
            </a:r>
            <a:r>
              <a:rPr lang="en-US" b="1" dirty="0">
                <a:solidFill>
                  <a:srgbClr val="FF0000"/>
                </a:solidFill>
              </a:rPr>
              <a:t>My feasts</a:t>
            </a:r>
            <a:r>
              <a:rPr lang="en-US" dirty="0"/>
              <a:t>.</a:t>
            </a:r>
          </a:p>
          <a:p>
            <a:pPr marL="0" indent="0">
              <a:buNone/>
            </a:pPr>
            <a:endParaRPr lang="en-US" dirty="0"/>
          </a:p>
        </p:txBody>
      </p:sp>
      <p:sp>
        <p:nvSpPr>
          <p:cNvPr id="4" name="Rectangle 3"/>
          <p:cNvSpPr/>
          <p:nvPr/>
        </p:nvSpPr>
        <p:spPr>
          <a:xfrm>
            <a:off x="609600" y="3056081"/>
            <a:ext cx="5271247" cy="3416320"/>
          </a:xfrm>
          <a:prstGeom prst="rect">
            <a:avLst/>
          </a:prstGeom>
          <a:solidFill>
            <a:schemeClr val="accent5">
              <a:lumMod val="20000"/>
              <a:lumOff val="80000"/>
            </a:schemeClr>
          </a:solidFill>
          <a:ln>
            <a:solidFill>
              <a:schemeClr val="accent1"/>
            </a:solidFill>
          </a:ln>
        </p:spPr>
        <p:txBody>
          <a:bodyPr wrap="square">
            <a:spAutoFit/>
          </a:bodyPr>
          <a:lstStyle/>
          <a:p>
            <a:r>
              <a:rPr lang="ru-RU" sz="2400" b="1" dirty="0">
                <a:solidFill>
                  <a:srgbClr val="FF0000"/>
                </a:solidFill>
              </a:rPr>
              <a:t>H4744</a:t>
            </a:r>
          </a:p>
          <a:p>
            <a:r>
              <a:rPr lang="he-IL" sz="2400" dirty="0" smtClean="0"/>
              <a:t>מקרא</a:t>
            </a:r>
            <a:r>
              <a:rPr lang="en-US" sz="2400" dirty="0" smtClean="0"/>
              <a:t>  </a:t>
            </a:r>
            <a:r>
              <a:rPr lang="en-US" sz="2400" dirty="0" err="1" smtClean="0"/>
              <a:t>miqrâ</a:t>
            </a:r>
            <a:r>
              <a:rPr lang="en-US" sz="2400" dirty="0" smtClean="0"/>
              <a:t>’</a:t>
            </a:r>
          </a:p>
          <a:p>
            <a:r>
              <a:rPr lang="en-US" sz="2400" dirty="0" smtClean="0"/>
              <a:t>In </a:t>
            </a:r>
            <a:r>
              <a:rPr lang="en-US" sz="2400" dirty="0"/>
              <a:t>Hebrew, this word means “rehearsal”. What does the word rehearsal mean? Rehearsal is defined as “the act of practicing in preparation for an event”. The term “</a:t>
            </a:r>
            <a:r>
              <a:rPr lang="en-US" sz="2400" dirty="0" err="1"/>
              <a:t>miqra</a:t>
            </a:r>
            <a:r>
              <a:rPr lang="en-US" sz="2400" dirty="0"/>
              <a:t>” also means to “read and understand” the laws of Elohim (</a:t>
            </a:r>
            <a:r>
              <a:rPr lang="en-US" sz="2400" dirty="0" smtClean="0"/>
              <a:t>God).</a:t>
            </a:r>
            <a:endParaRPr lang="en-US" sz="2400" dirty="0"/>
          </a:p>
        </p:txBody>
      </p:sp>
      <p:sp>
        <p:nvSpPr>
          <p:cNvPr id="5" name="Rectangle 4"/>
          <p:cNvSpPr/>
          <p:nvPr/>
        </p:nvSpPr>
        <p:spPr>
          <a:xfrm>
            <a:off x="6096000" y="2967928"/>
            <a:ext cx="5634318" cy="3631763"/>
          </a:xfrm>
          <a:prstGeom prst="rect">
            <a:avLst/>
          </a:prstGeom>
          <a:solidFill>
            <a:schemeClr val="accent2">
              <a:lumMod val="20000"/>
              <a:lumOff val="80000"/>
            </a:schemeClr>
          </a:solidFill>
          <a:ln>
            <a:solidFill>
              <a:schemeClr val="accent1"/>
            </a:solidFill>
          </a:ln>
        </p:spPr>
        <p:txBody>
          <a:bodyPr wrap="square">
            <a:spAutoFit/>
          </a:bodyPr>
          <a:lstStyle/>
          <a:p>
            <a:r>
              <a:rPr lang="en-US" sz="2400" b="1" dirty="0">
                <a:solidFill>
                  <a:srgbClr val="7030A0"/>
                </a:solidFill>
                <a:latin typeface="HelveticaNeue" charset="0"/>
              </a:rPr>
              <a:t>H4150</a:t>
            </a:r>
          </a:p>
          <a:p>
            <a:r>
              <a:rPr lang="he-IL" sz="2000" dirty="0">
                <a:solidFill>
                  <a:srgbClr val="3D6BA4"/>
                </a:solidFill>
                <a:latin typeface="EzraSIL" charset="0"/>
              </a:rPr>
              <a:t>מועדה</a:t>
            </a:r>
            <a:r>
              <a:rPr lang="he-IL" dirty="0">
                <a:solidFill>
                  <a:prstClr val="black"/>
                </a:solidFill>
                <a:latin typeface="HelveticaNeue" charset="0"/>
              </a:rPr>
              <a:t> / </a:t>
            </a:r>
            <a:r>
              <a:rPr lang="he-IL" sz="2000" dirty="0">
                <a:solidFill>
                  <a:srgbClr val="3D6BA4"/>
                </a:solidFill>
                <a:latin typeface="EzraSIL" charset="0"/>
              </a:rPr>
              <a:t>מעד</a:t>
            </a:r>
            <a:r>
              <a:rPr lang="he-IL" dirty="0">
                <a:solidFill>
                  <a:prstClr val="black"/>
                </a:solidFill>
                <a:latin typeface="HelveticaNeue" charset="0"/>
              </a:rPr>
              <a:t> / </a:t>
            </a:r>
            <a:r>
              <a:rPr lang="he-IL" sz="2000" dirty="0">
                <a:solidFill>
                  <a:srgbClr val="3D6BA4"/>
                </a:solidFill>
                <a:latin typeface="EzraSIL" charset="0"/>
              </a:rPr>
              <a:t>מועד</a:t>
            </a:r>
            <a:endParaRPr lang="he-IL" dirty="0">
              <a:solidFill>
                <a:prstClr val="black"/>
              </a:solidFill>
              <a:latin typeface="HelveticaNeue" charset="0"/>
            </a:endParaRPr>
          </a:p>
          <a:p>
            <a:r>
              <a:rPr lang="en-US" sz="2400" dirty="0" err="1">
                <a:solidFill>
                  <a:srgbClr val="3D6BA4"/>
                </a:solidFill>
                <a:latin typeface="DoulosSIL" charset="0"/>
              </a:rPr>
              <a:t>mô‛êd</a:t>
            </a:r>
            <a:r>
              <a:rPr lang="en-US" dirty="0">
                <a:solidFill>
                  <a:prstClr val="black"/>
                </a:solidFill>
                <a:latin typeface="HelveticaNeue" charset="0"/>
              </a:rPr>
              <a:t> / </a:t>
            </a:r>
            <a:r>
              <a:rPr lang="en-US" sz="2400" dirty="0" err="1">
                <a:solidFill>
                  <a:srgbClr val="3D6BA4"/>
                </a:solidFill>
                <a:latin typeface="DoulosSIL" charset="0"/>
              </a:rPr>
              <a:t>mô‛êd</a:t>
            </a:r>
            <a:r>
              <a:rPr lang="en-US" dirty="0">
                <a:solidFill>
                  <a:prstClr val="black"/>
                </a:solidFill>
                <a:latin typeface="HelveticaNeue" charset="0"/>
              </a:rPr>
              <a:t> / </a:t>
            </a:r>
            <a:r>
              <a:rPr lang="en-US" sz="2400" dirty="0" err="1">
                <a:solidFill>
                  <a:srgbClr val="3D6BA4"/>
                </a:solidFill>
                <a:latin typeface="DoulosSIL" charset="0"/>
              </a:rPr>
              <a:t>mô‛âdâh</a:t>
            </a:r>
            <a:endParaRPr lang="en-US" dirty="0">
              <a:solidFill>
                <a:prstClr val="black"/>
              </a:solidFill>
              <a:latin typeface="HelveticaNeue" charset="0"/>
            </a:endParaRPr>
          </a:p>
          <a:p>
            <a:r>
              <a:rPr lang="en-US" b="1" dirty="0">
                <a:solidFill>
                  <a:prstClr val="black"/>
                </a:solidFill>
                <a:latin typeface="HelveticaNeue" charset="0"/>
              </a:rPr>
              <a:t>BDB Definition:</a:t>
            </a:r>
            <a:endParaRPr lang="en-US" dirty="0">
              <a:solidFill>
                <a:prstClr val="black"/>
              </a:solidFill>
              <a:latin typeface="HelveticaNeue" charset="0"/>
            </a:endParaRPr>
          </a:p>
          <a:p>
            <a:r>
              <a:rPr lang="en-US" dirty="0">
                <a:solidFill>
                  <a:prstClr val="black"/>
                </a:solidFill>
                <a:latin typeface="HelveticaNeue" charset="0"/>
              </a:rPr>
              <a:t>1) appointed place, appointed time, meeting</a:t>
            </a:r>
          </a:p>
          <a:p>
            <a:r>
              <a:rPr lang="en-US" dirty="0">
                <a:solidFill>
                  <a:prstClr val="black"/>
                </a:solidFill>
                <a:latin typeface="HelveticaNeue" charset="0"/>
              </a:rPr>
              <a:t>1a) appointed time</a:t>
            </a:r>
          </a:p>
          <a:p>
            <a:r>
              <a:rPr lang="en-US" dirty="0">
                <a:solidFill>
                  <a:prstClr val="black"/>
                </a:solidFill>
                <a:latin typeface="HelveticaNeue" charset="0"/>
              </a:rPr>
              <a:t>1a1) appointed time (general)</a:t>
            </a:r>
          </a:p>
          <a:p>
            <a:r>
              <a:rPr lang="en-US" dirty="0">
                <a:solidFill>
                  <a:prstClr val="black"/>
                </a:solidFill>
                <a:latin typeface="HelveticaNeue" charset="0"/>
              </a:rPr>
              <a:t>1a2) sacred season, set feast, appointed season</a:t>
            </a:r>
          </a:p>
          <a:p>
            <a:r>
              <a:rPr lang="en-US" dirty="0">
                <a:solidFill>
                  <a:prstClr val="black"/>
                </a:solidFill>
                <a:latin typeface="HelveticaNeue" charset="0"/>
              </a:rPr>
              <a:t>1b) appointed meeting</a:t>
            </a:r>
          </a:p>
          <a:p>
            <a:r>
              <a:rPr lang="en-US" dirty="0">
                <a:solidFill>
                  <a:prstClr val="black"/>
                </a:solidFill>
                <a:latin typeface="HelveticaNeue" charset="0"/>
              </a:rPr>
              <a:t>1c) appointed place</a:t>
            </a:r>
          </a:p>
          <a:p>
            <a:r>
              <a:rPr lang="en-US" dirty="0">
                <a:solidFill>
                  <a:prstClr val="black"/>
                </a:solidFill>
                <a:latin typeface="HelveticaNeue" charset="0"/>
              </a:rPr>
              <a:t>1d) appointed sign or signal</a:t>
            </a:r>
          </a:p>
          <a:p>
            <a:r>
              <a:rPr lang="en-US" dirty="0">
                <a:solidFill>
                  <a:prstClr val="black"/>
                </a:solidFill>
                <a:latin typeface="HelveticaNeue" charset="0"/>
              </a:rPr>
              <a:t>1e) tent of meeting</a:t>
            </a:r>
            <a:endParaRPr lang="en-US" dirty="0"/>
          </a:p>
        </p:txBody>
      </p:sp>
    </p:spTree>
    <p:extLst>
      <p:ext uri="{BB962C8B-B14F-4D97-AF65-F5344CB8AC3E}">
        <p14:creationId xmlns:p14="http://schemas.microsoft.com/office/powerpoint/2010/main" val="191847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3154" y="1114357"/>
            <a:ext cx="7225554" cy="5653996"/>
          </a:xfrm>
          <a:prstGeom prst="rect">
            <a:avLst/>
          </a:prstGeom>
        </p:spPr>
      </p:pic>
      <p:sp>
        <p:nvSpPr>
          <p:cNvPr id="5" name="Title 1"/>
          <p:cNvSpPr txBox="1">
            <a:spLocks/>
          </p:cNvSpPr>
          <p:nvPr/>
        </p:nvSpPr>
        <p:spPr>
          <a:xfrm>
            <a:off x="609600" y="132044"/>
            <a:ext cx="11120718" cy="854075"/>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The 7 feasts of the LORD  (ref Lev 23).</a:t>
            </a:r>
            <a:endParaRPr lang="en-US" b="1" dirty="0">
              <a:solidFill>
                <a:schemeClr val="bg1"/>
              </a:solidFill>
            </a:endParaRPr>
          </a:p>
        </p:txBody>
      </p:sp>
      <p:sp>
        <p:nvSpPr>
          <p:cNvPr id="6" name="Oval 5"/>
          <p:cNvSpPr/>
          <p:nvPr/>
        </p:nvSpPr>
        <p:spPr>
          <a:xfrm>
            <a:off x="2958353" y="2259106"/>
            <a:ext cx="1739153" cy="16495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194911" y="2832848"/>
            <a:ext cx="1882588" cy="1093694"/>
          </a:xfrm>
          <a:prstGeom prst="wedgeRoundRectCallout">
            <a:avLst>
              <a:gd name="adj1" fmla="val 104142"/>
              <a:gd name="adj2" fmla="val 14719"/>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Not mentioned in Lev 23</a:t>
            </a:r>
            <a:endParaRPr lang="en-US" sz="2000" dirty="0"/>
          </a:p>
        </p:txBody>
      </p:sp>
      <p:sp>
        <p:nvSpPr>
          <p:cNvPr id="8" name="TextBox 7"/>
          <p:cNvSpPr txBox="1"/>
          <p:nvPr/>
        </p:nvSpPr>
        <p:spPr>
          <a:xfrm>
            <a:off x="10488708" y="2259106"/>
            <a:ext cx="971741" cy="461665"/>
          </a:xfrm>
          <a:prstGeom prst="rect">
            <a:avLst/>
          </a:prstGeom>
          <a:solidFill>
            <a:schemeClr val="accent4">
              <a:lumMod val="40000"/>
              <a:lumOff val="60000"/>
            </a:schemeClr>
          </a:solidFill>
          <a:ln>
            <a:solidFill>
              <a:schemeClr val="tx1"/>
            </a:solidFill>
          </a:ln>
        </p:spPr>
        <p:txBody>
          <a:bodyPr wrap="none" rtlCol="0">
            <a:spAutoFit/>
          </a:bodyPr>
          <a:lstStyle/>
          <a:p>
            <a:r>
              <a:rPr lang="en-US" sz="2400" dirty="0" smtClean="0"/>
              <a:t>Spring</a:t>
            </a:r>
            <a:endParaRPr lang="en-US" sz="2400" dirty="0"/>
          </a:p>
        </p:txBody>
      </p:sp>
      <p:sp>
        <p:nvSpPr>
          <p:cNvPr id="9" name="TextBox 8"/>
          <p:cNvSpPr txBox="1"/>
          <p:nvPr/>
        </p:nvSpPr>
        <p:spPr>
          <a:xfrm>
            <a:off x="10488707" y="5082988"/>
            <a:ext cx="1239442" cy="461665"/>
          </a:xfrm>
          <a:prstGeom prst="rect">
            <a:avLst/>
          </a:prstGeom>
          <a:solidFill>
            <a:schemeClr val="accent4">
              <a:lumMod val="40000"/>
              <a:lumOff val="60000"/>
            </a:schemeClr>
          </a:solidFill>
          <a:ln>
            <a:solidFill>
              <a:schemeClr val="tx1"/>
            </a:solidFill>
          </a:ln>
        </p:spPr>
        <p:txBody>
          <a:bodyPr wrap="none" rtlCol="0">
            <a:spAutoFit/>
          </a:bodyPr>
          <a:lstStyle/>
          <a:p>
            <a:r>
              <a:rPr lang="en-US" sz="2400" dirty="0" smtClean="0"/>
              <a:t>Summer</a:t>
            </a:r>
            <a:endParaRPr lang="en-US" sz="2400" dirty="0"/>
          </a:p>
        </p:txBody>
      </p:sp>
      <p:sp>
        <p:nvSpPr>
          <p:cNvPr id="10" name="TextBox 9"/>
          <p:cNvSpPr txBox="1"/>
          <p:nvPr/>
        </p:nvSpPr>
        <p:spPr>
          <a:xfrm>
            <a:off x="2077499" y="5053361"/>
            <a:ext cx="1196161" cy="461665"/>
          </a:xfrm>
          <a:prstGeom prst="rect">
            <a:avLst/>
          </a:prstGeom>
          <a:solidFill>
            <a:schemeClr val="accent4">
              <a:lumMod val="40000"/>
              <a:lumOff val="60000"/>
            </a:schemeClr>
          </a:solidFill>
          <a:ln>
            <a:solidFill>
              <a:schemeClr val="tx1"/>
            </a:solidFill>
          </a:ln>
        </p:spPr>
        <p:txBody>
          <a:bodyPr wrap="none" rtlCol="0">
            <a:spAutoFit/>
          </a:bodyPr>
          <a:lstStyle/>
          <a:p>
            <a:r>
              <a:rPr lang="en-US" sz="2400" dirty="0" smtClean="0"/>
              <a:t>Autumn</a:t>
            </a:r>
            <a:endParaRPr lang="en-US" sz="2400" dirty="0"/>
          </a:p>
        </p:txBody>
      </p:sp>
      <p:sp>
        <p:nvSpPr>
          <p:cNvPr id="11" name="TextBox 10"/>
          <p:cNvSpPr txBox="1"/>
          <p:nvPr/>
        </p:nvSpPr>
        <p:spPr>
          <a:xfrm>
            <a:off x="2213512" y="1897418"/>
            <a:ext cx="1049262" cy="461665"/>
          </a:xfrm>
          <a:prstGeom prst="rect">
            <a:avLst/>
          </a:prstGeom>
          <a:solidFill>
            <a:schemeClr val="accent4">
              <a:lumMod val="40000"/>
              <a:lumOff val="60000"/>
            </a:schemeClr>
          </a:solidFill>
          <a:ln>
            <a:solidFill>
              <a:schemeClr val="tx1"/>
            </a:solidFill>
          </a:ln>
        </p:spPr>
        <p:txBody>
          <a:bodyPr wrap="none" rtlCol="0">
            <a:spAutoFit/>
          </a:bodyPr>
          <a:lstStyle/>
          <a:p>
            <a:r>
              <a:rPr lang="en-US" sz="2400" smtClean="0"/>
              <a:t>Winter</a:t>
            </a:r>
            <a:endParaRPr lang="en-US" sz="2400" dirty="0"/>
          </a:p>
        </p:txBody>
      </p:sp>
    </p:spTree>
    <p:extLst>
      <p:ext uri="{BB962C8B-B14F-4D97-AF65-F5344CB8AC3E}">
        <p14:creationId xmlns:p14="http://schemas.microsoft.com/office/powerpoint/2010/main" val="348812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vert="horz" lIns="91440" tIns="45720" rIns="91440" bIns="45720" rtlCol="0" anchor="ctr">
            <a:normAutofit/>
          </a:bodyPr>
          <a:lstStyle/>
          <a:p>
            <a:r>
              <a:rPr lang="en-US" b="1" dirty="0">
                <a:solidFill>
                  <a:schemeClr val="bg1"/>
                </a:solidFill>
              </a:rPr>
              <a:t>The feasts are prophetic shadow pictures of the good things to come. </a:t>
            </a:r>
          </a:p>
        </p:txBody>
      </p:sp>
      <p:sp>
        <p:nvSpPr>
          <p:cNvPr id="3" name="Content Placeholder 2"/>
          <p:cNvSpPr>
            <a:spLocks noGrp="1"/>
          </p:cNvSpPr>
          <p:nvPr>
            <p:ph idx="1"/>
          </p:nvPr>
        </p:nvSpPr>
        <p:spPr>
          <a:xfrm>
            <a:off x="838200" y="1825625"/>
            <a:ext cx="10515600" cy="4351338"/>
          </a:xfrm>
        </p:spPr>
        <p:txBody>
          <a:bodyPr>
            <a:noAutofit/>
          </a:bodyPr>
          <a:lstStyle/>
          <a:p>
            <a:pPr marL="0" indent="0">
              <a:buNone/>
            </a:pPr>
            <a:r>
              <a:rPr lang="en-US" sz="4000" b="1" dirty="0">
                <a:hlinkClick r:id="rId2"/>
              </a:rPr>
              <a:t>Hebrews 10:1</a:t>
            </a:r>
            <a:endParaRPr lang="en-US" sz="4000" b="1" dirty="0"/>
          </a:p>
          <a:p>
            <a:pPr marL="0" indent="0">
              <a:buNone/>
            </a:pPr>
            <a:r>
              <a:rPr lang="en-US" sz="4000" dirty="0" smtClean="0"/>
              <a:t>For </a:t>
            </a:r>
            <a:r>
              <a:rPr lang="en-US" sz="4000" dirty="0"/>
              <a:t>since the law has but </a:t>
            </a:r>
            <a:r>
              <a:rPr lang="en-US" sz="4000" b="1" dirty="0">
                <a:solidFill>
                  <a:srgbClr val="FF0000"/>
                </a:solidFill>
              </a:rPr>
              <a:t>a shadow </a:t>
            </a:r>
            <a:r>
              <a:rPr lang="en-US" sz="4000" b="1" dirty="0" smtClean="0">
                <a:solidFill>
                  <a:srgbClr val="FF0000"/>
                </a:solidFill>
              </a:rPr>
              <a:t>of the</a:t>
            </a:r>
            <a:r>
              <a:rPr lang="en-US" sz="4000" b="1" dirty="0">
                <a:solidFill>
                  <a:srgbClr val="FF0000"/>
                </a:solidFill>
              </a:rPr>
              <a:t> good things to come </a:t>
            </a:r>
            <a:r>
              <a:rPr lang="en-US" sz="4000" dirty="0"/>
              <a:t>instead of the true form of these realities, it can never, by the same sacrifices that are continually offered every year, make perfect those who draw near.</a:t>
            </a:r>
          </a:p>
          <a:p>
            <a:pPr marL="0" indent="0">
              <a:buNone/>
            </a:pPr>
            <a:endParaRPr lang="en-US" sz="4000" dirty="0"/>
          </a:p>
        </p:txBody>
      </p:sp>
    </p:spTree>
    <p:extLst>
      <p:ext uri="{BB962C8B-B14F-4D97-AF65-F5344CB8AC3E}">
        <p14:creationId xmlns:p14="http://schemas.microsoft.com/office/powerpoint/2010/main" val="286287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3631</TotalTime>
  <Words>1756</Words>
  <Application>Microsoft Macintosh PowerPoint</Application>
  <PresentationFormat>Widescreen</PresentationFormat>
  <Paragraphs>371</Paragraphs>
  <Slides>38</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 Light</vt:lpstr>
      <vt:lpstr>DoulosSIL</vt:lpstr>
      <vt:lpstr>EzraSIL</vt:lpstr>
      <vt:lpstr>Helvetica Neue</vt:lpstr>
      <vt:lpstr>HelveticaNeue</vt:lpstr>
      <vt:lpstr>Mangal</vt:lpstr>
      <vt:lpstr>Office Theme</vt:lpstr>
      <vt:lpstr>The Passover Lamb</vt:lpstr>
      <vt:lpstr>John 19</vt:lpstr>
      <vt:lpstr>John 19</vt:lpstr>
      <vt:lpstr>John 19</vt:lpstr>
      <vt:lpstr>The new testament writers constantly refer to the Old testament scriptures</vt:lpstr>
      <vt:lpstr>The celestial clock</vt:lpstr>
      <vt:lpstr>Divine Appointments – Lev 23</vt:lpstr>
      <vt:lpstr>PowerPoint Presentation</vt:lpstr>
      <vt:lpstr>The feasts are prophetic shadow pictures of the good things to come. </vt:lpstr>
      <vt:lpstr>Why bother to know the feasts of the LORD ?</vt:lpstr>
      <vt:lpstr>A quiz… and a major problem !</vt:lpstr>
      <vt:lpstr>Some messianic Jews we can learn from. </vt:lpstr>
      <vt:lpstr>PowerPoint Presentation</vt:lpstr>
      <vt:lpstr>The 7 Feasts of the LORD (Lev 23)</vt:lpstr>
      <vt:lpstr>Leviticus 23:5-8   </vt:lpstr>
      <vt:lpstr>April/May 28 AD         Nisan – 4028 FC</vt:lpstr>
      <vt:lpstr>The first passover (Ex 12)</vt:lpstr>
      <vt:lpstr>The first passover  (Ex 12)</vt:lpstr>
      <vt:lpstr>PowerPoint Presentation</vt:lpstr>
      <vt:lpstr>Coincidence or common historical legacy ?</vt:lpstr>
      <vt:lpstr>Coincidence or common historical legacy ?</vt:lpstr>
      <vt:lpstr>Coincidence or common historical legacy ?</vt:lpstr>
      <vt:lpstr>The feasts are prophetic shadow pictures of the good things to come. </vt:lpstr>
      <vt:lpstr>The birth of the Lamb at Bethlehem.</vt:lpstr>
      <vt:lpstr>Jesus was identified as the Lamb of God in the beginning of his ministry</vt:lpstr>
      <vt:lpstr>In the first century, a lamb was chosen by the high priest outside of Jerusalem on the tenth of Nisan. Then the priest would lead this lamb into the city while crowds of worshippers lined the streets waving palm branches and singing Psalm 118, “Blessed is He that comes in the name of the Lord.”</vt:lpstr>
      <vt:lpstr>10th – 14th Nisan – the Lamb was inspected</vt:lpstr>
      <vt:lpstr>Jesus died at 3 pm on 14th Nisan. Cried “It is finished”. </vt:lpstr>
      <vt:lpstr>No bones broken</vt:lpstr>
      <vt:lpstr>Jesus was resurrected on the day of First Fruit.</vt:lpstr>
      <vt:lpstr>The Holy Spirit descended on Pentecost</vt:lpstr>
      <vt:lpstr>The unleavened bread</vt:lpstr>
      <vt:lpstr>Implications…</vt:lpstr>
      <vt:lpstr>The 7 Feasts of the LORD – The Fall Feasts</vt:lpstr>
      <vt:lpstr>The next feast…The Feast of Trumpets</vt:lpstr>
      <vt:lpstr>PowerPoint Presentation</vt:lpstr>
      <vt:lpstr>Are you ready for His second coming ?</vt:lpstr>
      <vt:lpstr>Q&amp;A  / Discussion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98</cp:revision>
  <cp:lastPrinted>2016-12-11T03:57:34Z</cp:lastPrinted>
  <dcterms:created xsi:type="dcterms:W3CDTF">2016-12-06T03:26:32Z</dcterms:created>
  <dcterms:modified xsi:type="dcterms:W3CDTF">2016-12-11T04:15:01Z</dcterms:modified>
</cp:coreProperties>
</file>