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handoutMasterIdLst>
    <p:handoutMasterId r:id="rId26"/>
  </p:handoutMasterIdLst>
  <p:sldIdLst>
    <p:sldId id="279" r:id="rId2"/>
    <p:sldId id="382" r:id="rId3"/>
    <p:sldId id="377" r:id="rId4"/>
    <p:sldId id="380" r:id="rId5"/>
    <p:sldId id="381" r:id="rId6"/>
    <p:sldId id="332" r:id="rId7"/>
    <p:sldId id="371" r:id="rId8"/>
    <p:sldId id="368" r:id="rId9"/>
    <p:sldId id="370" r:id="rId10"/>
    <p:sldId id="365" r:id="rId11"/>
    <p:sldId id="362" r:id="rId12"/>
    <p:sldId id="361" r:id="rId13"/>
    <p:sldId id="373" r:id="rId14"/>
    <p:sldId id="372" r:id="rId15"/>
    <p:sldId id="366" r:id="rId16"/>
    <p:sldId id="367" r:id="rId17"/>
    <p:sldId id="383" r:id="rId18"/>
    <p:sldId id="374" r:id="rId19"/>
    <p:sldId id="363" r:id="rId20"/>
    <p:sldId id="375" r:id="rId21"/>
    <p:sldId id="378" r:id="rId22"/>
    <p:sldId id="376" r:id="rId23"/>
    <p:sldId id="379" r:id="rId24"/>
  </p:sldIdLst>
  <p:sldSz cx="12192000" cy="6858000"/>
  <p:notesSz cx="6815138"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94ED61C-2277-4FD5-BD7F-F339E7390094}">
          <p14:sldIdLst>
            <p14:sldId id="279"/>
            <p14:sldId id="382"/>
            <p14:sldId id="377"/>
            <p14:sldId id="380"/>
            <p14:sldId id="381"/>
            <p14:sldId id="332"/>
            <p14:sldId id="371"/>
            <p14:sldId id="368"/>
            <p14:sldId id="370"/>
            <p14:sldId id="365"/>
            <p14:sldId id="362"/>
            <p14:sldId id="361"/>
            <p14:sldId id="373"/>
            <p14:sldId id="372"/>
            <p14:sldId id="366"/>
            <p14:sldId id="367"/>
            <p14:sldId id="383"/>
            <p14:sldId id="374"/>
            <p14:sldId id="363"/>
            <p14:sldId id="375"/>
            <p14:sldId id="378"/>
            <p14:sldId id="376"/>
            <p14:sldId id="37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3624" autoAdjust="0"/>
  </p:normalViewPr>
  <p:slideViewPr>
    <p:cSldViewPr snapToGrid="0">
      <p:cViewPr varScale="1">
        <p:scale>
          <a:sx n="64" d="100"/>
          <a:sy n="64" d="100"/>
        </p:scale>
        <p:origin x="264" y="43"/>
      </p:cViewPr>
      <p:guideLst/>
    </p:cSldViewPr>
  </p:slideViewPr>
  <p:outlineViewPr>
    <p:cViewPr>
      <p:scale>
        <a:sx n="33" d="100"/>
        <a:sy n="33" d="100"/>
      </p:scale>
      <p:origin x="0" y="-1238"/>
    </p:cViewPr>
  </p:outlineViewPr>
  <p:notesTextViewPr>
    <p:cViewPr>
      <p:scale>
        <a:sx n="1" d="1"/>
        <a:sy n="1" d="1"/>
      </p:scale>
      <p:origin x="0" y="0"/>
    </p:cViewPr>
  </p:notesTextViewPr>
  <p:sorterViewPr>
    <p:cViewPr>
      <p:scale>
        <a:sx n="100" d="100"/>
        <a:sy n="100" d="100"/>
      </p:scale>
      <p:origin x="0" y="-4373"/>
    </p:cViewPr>
  </p:sorterViewPr>
  <p:notesViewPr>
    <p:cSldViewPr snapToGrid="0">
      <p:cViewPr varScale="1">
        <p:scale>
          <a:sx n="49" d="100"/>
          <a:sy n="49" d="100"/>
        </p:scale>
        <p:origin x="2189"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8932"/>
          </a:xfrm>
          <a:prstGeom prst="rect">
            <a:avLst/>
          </a:prstGeom>
        </p:spPr>
        <p:txBody>
          <a:bodyPr vert="horz" lIns="93497" tIns="46749" rIns="93497" bIns="46749" rtlCol="0"/>
          <a:lstStyle>
            <a:lvl1pPr algn="l">
              <a:defRPr sz="1200"/>
            </a:lvl1pPr>
          </a:lstStyle>
          <a:p>
            <a:endParaRPr lang="en-GB"/>
          </a:p>
        </p:txBody>
      </p:sp>
      <p:sp>
        <p:nvSpPr>
          <p:cNvPr id="3" name="Date Placeholder 2"/>
          <p:cNvSpPr>
            <a:spLocks noGrp="1"/>
          </p:cNvSpPr>
          <p:nvPr>
            <p:ph type="dt" sz="quarter" idx="1"/>
          </p:nvPr>
        </p:nvSpPr>
        <p:spPr>
          <a:xfrm>
            <a:off x="3860335" y="0"/>
            <a:ext cx="2953226" cy="498932"/>
          </a:xfrm>
          <a:prstGeom prst="rect">
            <a:avLst/>
          </a:prstGeom>
        </p:spPr>
        <p:txBody>
          <a:bodyPr vert="horz" lIns="93497" tIns="46749" rIns="93497" bIns="46749" rtlCol="0"/>
          <a:lstStyle>
            <a:lvl1pPr algn="r">
              <a:defRPr sz="1200"/>
            </a:lvl1pPr>
          </a:lstStyle>
          <a:p>
            <a:fld id="{E288571B-FD22-4139-A05D-3A5108C80387}" type="datetimeFigureOut">
              <a:rPr lang="en-GB" smtClean="0"/>
              <a:t>20/09/2015</a:t>
            </a:fld>
            <a:endParaRPr lang="en-GB"/>
          </a:p>
        </p:txBody>
      </p:sp>
      <p:sp>
        <p:nvSpPr>
          <p:cNvPr id="4" name="Footer Placeholder 3"/>
          <p:cNvSpPr>
            <a:spLocks noGrp="1"/>
          </p:cNvSpPr>
          <p:nvPr>
            <p:ph type="ftr" sz="quarter" idx="2"/>
          </p:nvPr>
        </p:nvSpPr>
        <p:spPr>
          <a:xfrm>
            <a:off x="0" y="9445170"/>
            <a:ext cx="2953226" cy="498931"/>
          </a:xfrm>
          <a:prstGeom prst="rect">
            <a:avLst/>
          </a:prstGeom>
        </p:spPr>
        <p:txBody>
          <a:bodyPr vert="horz" lIns="93497" tIns="46749" rIns="93497" bIns="46749" rtlCol="0" anchor="b"/>
          <a:lstStyle>
            <a:lvl1pPr algn="l">
              <a:defRPr sz="1200"/>
            </a:lvl1pPr>
          </a:lstStyle>
          <a:p>
            <a:endParaRPr lang="en-GB"/>
          </a:p>
        </p:txBody>
      </p:sp>
      <p:sp>
        <p:nvSpPr>
          <p:cNvPr id="5" name="Slide Number Placeholder 4"/>
          <p:cNvSpPr>
            <a:spLocks noGrp="1"/>
          </p:cNvSpPr>
          <p:nvPr>
            <p:ph type="sldNum" sz="quarter" idx="3"/>
          </p:nvPr>
        </p:nvSpPr>
        <p:spPr>
          <a:xfrm>
            <a:off x="3860335" y="9445170"/>
            <a:ext cx="2953226" cy="498931"/>
          </a:xfrm>
          <a:prstGeom prst="rect">
            <a:avLst/>
          </a:prstGeom>
        </p:spPr>
        <p:txBody>
          <a:bodyPr vert="horz" lIns="93497" tIns="46749" rIns="93497" bIns="46749" rtlCol="0" anchor="b"/>
          <a:lstStyle>
            <a:lvl1pPr algn="r">
              <a:defRPr sz="1200"/>
            </a:lvl1pPr>
          </a:lstStyle>
          <a:p>
            <a:fld id="{1DCDD4E1-FC4E-4DAF-AA39-CF7645920B5B}" type="slidenum">
              <a:rPr lang="en-GB" smtClean="0"/>
              <a:t>‹#›</a:t>
            </a:fld>
            <a:endParaRPr lang="en-GB"/>
          </a:p>
        </p:txBody>
      </p:sp>
    </p:spTree>
    <p:extLst>
      <p:ext uri="{BB962C8B-B14F-4D97-AF65-F5344CB8AC3E}">
        <p14:creationId xmlns:p14="http://schemas.microsoft.com/office/powerpoint/2010/main" val="2799800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8932"/>
          </a:xfrm>
          <a:prstGeom prst="rect">
            <a:avLst/>
          </a:prstGeom>
        </p:spPr>
        <p:txBody>
          <a:bodyPr vert="horz" lIns="93497" tIns="46749" rIns="93497" bIns="46749" rtlCol="0"/>
          <a:lstStyle>
            <a:lvl1pPr algn="l">
              <a:defRPr sz="1200"/>
            </a:lvl1pPr>
          </a:lstStyle>
          <a:p>
            <a:endParaRPr lang="en-GB"/>
          </a:p>
        </p:txBody>
      </p:sp>
      <p:sp>
        <p:nvSpPr>
          <p:cNvPr id="3" name="Date Placeholder 2"/>
          <p:cNvSpPr>
            <a:spLocks noGrp="1"/>
          </p:cNvSpPr>
          <p:nvPr>
            <p:ph type="dt" idx="1"/>
          </p:nvPr>
        </p:nvSpPr>
        <p:spPr>
          <a:xfrm>
            <a:off x="3860335" y="0"/>
            <a:ext cx="2953226" cy="498932"/>
          </a:xfrm>
          <a:prstGeom prst="rect">
            <a:avLst/>
          </a:prstGeom>
        </p:spPr>
        <p:txBody>
          <a:bodyPr vert="horz" lIns="93497" tIns="46749" rIns="93497" bIns="46749" rtlCol="0"/>
          <a:lstStyle>
            <a:lvl1pPr algn="r">
              <a:defRPr sz="1200"/>
            </a:lvl1pPr>
          </a:lstStyle>
          <a:p>
            <a:fld id="{8B2589EF-6B21-4F90-9BC8-36798E1D2015}" type="datetimeFigureOut">
              <a:rPr lang="en-GB" smtClean="0"/>
              <a:t>20/09/2015</a:t>
            </a:fld>
            <a:endParaRPr lang="en-GB"/>
          </a:p>
        </p:txBody>
      </p:sp>
      <p:sp>
        <p:nvSpPr>
          <p:cNvPr id="4" name="Slide Image Placeholder 3"/>
          <p:cNvSpPr>
            <a:spLocks noGrp="1" noRot="1" noChangeAspect="1"/>
          </p:cNvSpPr>
          <p:nvPr>
            <p:ph type="sldImg" idx="2"/>
          </p:nvPr>
        </p:nvSpPr>
        <p:spPr>
          <a:xfrm>
            <a:off x="425450" y="1243013"/>
            <a:ext cx="5964238" cy="3355975"/>
          </a:xfrm>
          <a:prstGeom prst="rect">
            <a:avLst/>
          </a:prstGeom>
          <a:noFill/>
          <a:ln w="12700">
            <a:solidFill>
              <a:prstClr val="black"/>
            </a:solidFill>
          </a:ln>
        </p:spPr>
        <p:txBody>
          <a:bodyPr vert="horz" lIns="93497" tIns="46749" rIns="93497" bIns="46749" rtlCol="0" anchor="ctr"/>
          <a:lstStyle/>
          <a:p>
            <a:endParaRPr lang="en-GB"/>
          </a:p>
        </p:txBody>
      </p:sp>
      <p:sp>
        <p:nvSpPr>
          <p:cNvPr id="5" name="Notes Placeholder 4"/>
          <p:cNvSpPr>
            <a:spLocks noGrp="1"/>
          </p:cNvSpPr>
          <p:nvPr>
            <p:ph type="body" sz="quarter" idx="3"/>
          </p:nvPr>
        </p:nvSpPr>
        <p:spPr>
          <a:xfrm>
            <a:off x="681514" y="4785598"/>
            <a:ext cx="5452110" cy="3915489"/>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53226" cy="498931"/>
          </a:xfrm>
          <a:prstGeom prst="rect">
            <a:avLst/>
          </a:prstGeom>
        </p:spPr>
        <p:txBody>
          <a:bodyPr vert="horz" lIns="93497" tIns="46749" rIns="93497" bIns="46749" rtlCol="0" anchor="b"/>
          <a:lstStyle>
            <a:lvl1pPr algn="l">
              <a:defRPr sz="1200"/>
            </a:lvl1pPr>
          </a:lstStyle>
          <a:p>
            <a:endParaRPr lang="en-GB"/>
          </a:p>
        </p:txBody>
      </p:sp>
      <p:sp>
        <p:nvSpPr>
          <p:cNvPr id="7" name="Slide Number Placeholder 6"/>
          <p:cNvSpPr>
            <a:spLocks noGrp="1"/>
          </p:cNvSpPr>
          <p:nvPr>
            <p:ph type="sldNum" sz="quarter" idx="5"/>
          </p:nvPr>
        </p:nvSpPr>
        <p:spPr>
          <a:xfrm>
            <a:off x="3860335" y="9445170"/>
            <a:ext cx="2953226" cy="498931"/>
          </a:xfrm>
          <a:prstGeom prst="rect">
            <a:avLst/>
          </a:prstGeom>
        </p:spPr>
        <p:txBody>
          <a:bodyPr vert="horz" lIns="93497" tIns="46749" rIns="93497" bIns="46749" rtlCol="0" anchor="b"/>
          <a:lstStyle>
            <a:lvl1pPr algn="r">
              <a:defRPr sz="1200"/>
            </a:lvl1pPr>
          </a:lstStyle>
          <a:p>
            <a:fld id="{E6C6BCCE-576D-493A-A6C6-C51D70EE1495}" type="slidenum">
              <a:rPr lang="en-GB" smtClean="0"/>
              <a:t>‹#›</a:t>
            </a:fld>
            <a:endParaRPr lang="en-GB"/>
          </a:p>
        </p:txBody>
      </p:sp>
    </p:spTree>
    <p:extLst>
      <p:ext uri="{BB962C8B-B14F-4D97-AF65-F5344CB8AC3E}">
        <p14:creationId xmlns:p14="http://schemas.microsoft.com/office/powerpoint/2010/main" val="1886569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9/20/2015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9/20/2015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9/20/2015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effectLst>
                  <a:outerShdw blurRad="38100" dist="38100" dir="2700000" algn="tl">
                    <a:srgbClr val="000000">
                      <a:alpha val="43137"/>
                    </a:srgbClr>
                  </a:outerShdw>
                </a:effectLst>
              </a:rPr>
              <a:t>The Parable of the Mustard Seed</a:t>
            </a:r>
            <a:endParaRPr lang="en-GB" sz="8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36825" y="4561556"/>
            <a:ext cx="9144000" cy="732339"/>
          </a:xfrm>
        </p:spPr>
        <p:txBody>
          <a:bodyPr>
            <a:normAutofit fontScale="62500" lnSpcReduction="20000"/>
          </a:bodyPr>
          <a:lstStyle/>
          <a:p>
            <a:r>
              <a:rPr lang="en-US" sz="3200" dirty="0" smtClean="0"/>
              <a:t>Jimmy mok</a:t>
            </a:r>
          </a:p>
          <a:p>
            <a:r>
              <a:rPr lang="en-US" sz="3200" dirty="0" smtClean="0"/>
              <a:t>20 Sept 2015, </a:t>
            </a:r>
            <a:r>
              <a:rPr lang="en-US" sz="3200" dirty="0" err="1" smtClean="0"/>
              <a:t>b&amp;P</a:t>
            </a:r>
            <a:r>
              <a:rPr lang="en-US" sz="3200" dirty="0" smtClean="0"/>
              <a:t> Ministries</a:t>
            </a:r>
            <a:endParaRPr lang="en-GB" sz="3200" dirty="0"/>
          </a:p>
        </p:txBody>
      </p:sp>
      <p:grpSp>
        <p:nvGrpSpPr>
          <p:cNvPr id="7" name="Group 6"/>
          <p:cNvGrpSpPr/>
          <p:nvPr/>
        </p:nvGrpSpPr>
        <p:grpSpPr>
          <a:xfrm>
            <a:off x="10280825" y="98856"/>
            <a:ext cx="1812784" cy="1034804"/>
            <a:chOff x="10443411" y="-4556"/>
            <a:chExt cx="1812784" cy="1034804"/>
          </a:xfrm>
        </p:grpSpPr>
        <p:sp>
          <p:nvSpPr>
            <p:cNvPr id="8"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Tree>
    <p:extLst>
      <p:ext uri="{BB962C8B-B14F-4D97-AF65-F5344CB8AC3E}">
        <p14:creationId xmlns:p14="http://schemas.microsoft.com/office/powerpoint/2010/main" val="1256304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280825" y="98856"/>
            <a:ext cx="1812784" cy="1034804"/>
            <a:chOff x="10443411" y="-4556"/>
            <a:chExt cx="1812784" cy="1034804"/>
          </a:xfrm>
        </p:grpSpPr>
        <p:sp>
          <p:nvSpPr>
            <p:cNvPr id="6"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
        <p:nvSpPr>
          <p:cNvPr id="8" name="Title 5"/>
          <p:cNvSpPr txBox="1">
            <a:spLocks/>
          </p:cNvSpPr>
          <p:nvPr/>
        </p:nvSpPr>
        <p:spPr>
          <a:xfrm>
            <a:off x="808183" y="2923396"/>
            <a:ext cx="10058400" cy="733800"/>
          </a:xfrm>
          <a:prstGeom prst="rect">
            <a:avLst/>
          </a:prstGeom>
        </p:spPr>
        <p:txBody>
          <a:bodyPr anchor="t">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3600" b="1" cap="all" dirty="0" smtClean="0">
                <a:effectLst>
                  <a:outerShdw blurRad="38100" dist="38100" dir="2700000" algn="tl">
                    <a:srgbClr val="000000">
                      <a:alpha val="43137"/>
                    </a:srgbClr>
                  </a:outerShdw>
                </a:effectLst>
              </a:rPr>
              <a:t>what is the meaning of The parable of the mustard seed?</a:t>
            </a:r>
            <a:endParaRPr lang="en-GB" sz="3600"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295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374072"/>
            <a:ext cx="11291454" cy="646331"/>
          </a:xfrm>
          <a:prstGeom prst="rect">
            <a:avLst/>
          </a:prstGeom>
        </p:spPr>
        <p:txBody>
          <a:bodyPr wrap="square">
            <a:spAutoFit/>
          </a:bodyPr>
          <a:lstStyle/>
          <a:p>
            <a:endParaRPr lang="en-US" dirty="0" smtClean="0"/>
          </a:p>
          <a:p>
            <a:endParaRPr lang="en-GB" dirty="0"/>
          </a:p>
        </p:txBody>
      </p:sp>
      <p:sp>
        <p:nvSpPr>
          <p:cNvPr id="6" name="Title 5"/>
          <p:cNvSpPr>
            <a:spLocks noGrp="1"/>
          </p:cNvSpPr>
          <p:nvPr>
            <p:ph type="title"/>
          </p:nvPr>
        </p:nvSpPr>
        <p:spPr>
          <a:xfrm>
            <a:off x="1097280" y="286604"/>
            <a:ext cx="10058400" cy="733800"/>
          </a:xfrm>
        </p:spPr>
        <p:txBody>
          <a:bodyPr anchor="t">
            <a:normAutofit fontScale="90000"/>
          </a:bodyPr>
          <a:lstStyle/>
          <a:p>
            <a:pPr>
              <a:lnSpc>
                <a:spcPct val="100000"/>
              </a:lnSpc>
            </a:pPr>
            <a:r>
              <a:rPr lang="en-US" b="1" cap="all" dirty="0" smtClean="0">
                <a:effectLst>
                  <a:outerShdw blurRad="38100" dist="38100" dir="2700000" algn="tl">
                    <a:srgbClr val="000000">
                      <a:alpha val="43137"/>
                    </a:srgbClr>
                  </a:outerShdw>
                </a:effectLst>
              </a:rPr>
              <a:t>Matthew 13: 31-32</a:t>
            </a:r>
            <a:endParaRPr lang="en-GB" b="1" cap="all" dirty="0">
              <a:effectLst>
                <a:outerShdw blurRad="38100" dist="38100" dir="2700000" algn="tl">
                  <a:srgbClr val="000000">
                    <a:alpha val="43137"/>
                  </a:srgbClr>
                </a:outerShdw>
              </a:effectLst>
            </a:endParaRPr>
          </a:p>
        </p:txBody>
      </p:sp>
      <p:sp>
        <p:nvSpPr>
          <p:cNvPr id="7" name="Content Placeholder 6"/>
          <p:cNvSpPr>
            <a:spLocks noGrp="1"/>
          </p:cNvSpPr>
          <p:nvPr>
            <p:ph idx="1"/>
          </p:nvPr>
        </p:nvSpPr>
        <p:spPr>
          <a:xfrm>
            <a:off x="1211179" y="2544369"/>
            <a:ext cx="9944502" cy="3543610"/>
          </a:xfrm>
        </p:spPr>
        <p:txBody>
          <a:bodyPr>
            <a:normAutofit/>
          </a:bodyPr>
          <a:lstStyle/>
          <a:p>
            <a:pPr marL="0" indent="0">
              <a:buNone/>
            </a:pPr>
            <a:r>
              <a:rPr lang="en-US" sz="3600" baseline="30000" dirty="0"/>
              <a:t>31 </a:t>
            </a:r>
            <a:r>
              <a:rPr lang="en-US" sz="3600" dirty="0"/>
              <a:t>He told them another parable: </a:t>
            </a:r>
            <a:r>
              <a:rPr lang="en-US" sz="3600" dirty="0">
                <a:solidFill>
                  <a:srgbClr val="FF0000"/>
                </a:solidFill>
              </a:rPr>
              <a:t>“The kingdom of heaven is like a mustard seed, which a man took and planted in his field. </a:t>
            </a:r>
            <a:r>
              <a:rPr lang="en-US" sz="3600" baseline="30000" dirty="0">
                <a:solidFill>
                  <a:srgbClr val="FF0000"/>
                </a:solidFill>
              </a:rPr>
              <a:t>32 </a:t>
            </a:r>
            <a:r>
              <a:rPr lang="en-US" sz="3600" dirty="0">
                <a:solidFill>
                  <a:srgbClr val="FF0000"/>
                </a:solidFill>
              </a:rPr>
              <a:t>Though it is the smallest of all seeds, yet when it grows, it is the largest of garden plants and becomes a tree, so that the birds come and perch in its branches.”</a:t>
            </a:r>
            <a:endParaRPr lang="en-GB" sz="3400" dirty="0">
              <a:solidFill>
                <a:srgbClr val="FF0000"/>
              </a:solidFill>
              <a:latin typeface="Garamond" panose="02020404030301010803" pitchFamily="18" charset="0"/>
              <a:ea typeface="Batang" panose="02030600000101010101" pitchFamily="18" charset="-127"/>
              <a:cs typeface="Arial" panose="020B0604020202020204" pitchFamily="34" charset="0"/>
            </a:endParaRPr>
          </a:p>
        </p:txBody>
      </p:sp>
      <p:sp>
        <p:nvSpPr>
          <p:cNvPr id="8" name="Content Placeholder 6"/>
          <p:cNvSpPr txBox="1">
            <a:spLocks/>
          </p:cNvSpPr>
          <p:nvPr/>
        </p:nvSpPr>
        <p:spPr>
          <a:xfrm>
            <a:off x="1211179" y="1192374"/>
            <a:ext cx="10058400" cy="57626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3200" cap="small" dirty="0" smtClean="0"/>
              <a:t>[NIV]</a:t>
            </a:r>
            <a:endParaRPr lang="en-GB" sz="3200" cap="small" dirty="0"/>
          </a:p>
        </p:txBody>
      </p:sp>
      <p:grpSp>
        <p:nvGrpSpPr>
          <p:cNvPr id="12" name="Group 11"/>
          <p:cNvGrpSpPr/>
          <p:nvPr/>
        </p:nvGrpSpPr>
        <p:grpSpPr>
          <a:xfrm>
            <a:off x="10280825" y="98856"/>
            <a:ext cx="1812784" cy="1034804"/>
            <a:chOff x="10443411" y="-4556"/>
            <a:chExt cx="1812784" cy="1034804"/>
          </a:xfrm>
        </p:grpSpPr>
        <p:sp>
          <p:nvSpPr>
            <p:cNvPr id="13"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Tree>
    <p:extLst>
      <p:ext uri="{BB962C8B-B14F-4D97-AF65-F5344CB8AC3E}">
        <p14:creationId xmlns:p14="http://schemas.microsoft.com/office/powerpoint/2010/main" val="2372617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280825" y="98856"/>
            <a:ext cx="1812784" cy="1034804"/>
            <a:chOff x="10443411" y="-4556"/>
            <a:chExt cx="1812784" cy="1034804"/>
          </a:xfrm>
        </p:grpSpPr>
        <p:sp>
          <p:nvSpPr>
            <p:cNvPr id="6"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
        <p:nvSpPr>
          <p:cNvPr id="2" name="TextBox 1"/>
          <p:cNvSpPr txBox="1"/>
          <p:nvPr/>
        </p:nvSpPr>
        <p:spPr>
          <a:xfrm>
            <a:off x="950026" y="1436914"/>
            <a:ext cx="10485912" cy="4524315"/>
          </a:xfrm>
          <a:prstGeom prst="rect">
            <a:avLst/>
          </a:prstGeom>
          <a:noFill/>
        </p:spPr>
        <p:txBody>
          <a:bodyPr wrap="square" rtlCol="0">
            <a:spAutoFit/>
          </a:bodyPr>
          <a:lstStyle/>
          <a:p>
            <a:pPr marL="285750" indent="-285750">
              <a:buFontTx/>
              <a:buChar char="-"/>
            </a:pPr>
            <a:r>
              <a:rPr lang="en-US" sz="3200" dirty="0" smtClean="0"/>
              <a:t>Mark 4: 30-32</a:t>
            </a:r>
          </a:p>
          <a:p>
            <a:r>
              <a:rPr lang="en-US" sz="2400" dirty="0" smtClean="0"/>
              <a:t>(</a:t>
            </a:r>
            <a:r>
              <a:rPr lang="en-US" sz="2400" baseline="30000" dirty="0"/>
              <a:t>30 </a:t>
            </a:r>
            <a:r>
              <a:rPr lang="en-US" sz="2400" dirty="0"/>
              <a:t>Again he said, “What shall we say the kingdom of God is like, or what parable shall we use to describe it? </a:t>
            </a:r>
            <a:r>
              <a:rPr lang="en-US" sz="2400" baseline="30000" dirty="0"/>
              <a:t>31 </a:t>
            </a:r>
            <a:r>
              <a:rPr lang="en-US" sz="2400" dirty="0"/>
              <a:t>It is like a mustard seed, which is the smallest of all seeds on earth. </a:t>
            </a:r>
            <a:r>
              <a:rPr lang="en-US" sz="2400" baseline="30000" dirty="0"/>
              <a:t>32 </a:t>
            </a:r>
            <a:r>
              <a:rPr lang="en-US" sz="2400" dirty="0"/>
              <a:t>Yet when planted, it grows and becomes the largest of all garden plants, with such big branches that the birds can perch in its shade</a:t>
            </a:r>
            <a:r>
              <a:rPr lang="en-US" sz="2400" dirty="0" smtClean="0"/>
              <a:t>.”)</a:t>
            </a:r>
          </a:p>
          <a:p>
            <a:endParaRPr lang="en-US" sz="2400" dirty="0" smtClean="0"/>
          </a:p>
          <a:p>
            <a:pPr marL="285750" indent="-285750">
              <a:buFontTx/>
              <a:buChar char="-"/>
            </a:pPr>
            <a:r>
              <a:rPr lang="en-US" sz="3200" dirty="0" smtClean="0"/>
              <a:t>Luke 13: 18-19</a:t>
            </a:r>
          </a:p>
          <a:p>
            <a:r>
              <a:rPr lang="en-US" sz="2400" dirty="0" smtClean="0"/>
              <a:t>(</a:t>
            </a:r>
            <a:r>
              <a:rPr lang="en-US" sz="2400" baseline="30000" dirty="0"/>
              <a:t>18 </a:t>
            </a:r>
            <a:r>
              <a:rPr lang="en-US" sz="2400" dirty="0"/>
              <a:t>Then Jesus asked, “What is the kingdom of God like? What shall I compare it to? </a:t>
            </a:r>
            <a:r>
              <a:rPr lang="en-US" sz="2400" baseline="30000" dirty="0"/>
              <a:t>19 </a:t>
            </a:r>
            <a:r>
              <a:rPr lang="en-US" sz="2400" dirty="0"/>
              <a:t>It is like a mustard seed, which a man took and planted in his garden. It grew and became a tree, and the birds perched in its branches.”)</a:t>
            </a:r>
            <a:endParaRPr lang="en-US" sz="2400" dirty="0" smtClean="0"/>
          </a:p>
          <a:p>
            <a:pPr marL="285750" indent="-285750">
              <a:buFontTx/>
              <a:buChar char="-"/>
            </a:pPr>
            <a:endParaRPr lang="en-US" sz="3200" dirty="0"/>
          </a:p>
        </p:txBody>
      </p:sp>
    </p:spTree>
    <p:extLst>
      <p:ext uri="{BB962C8B-B14F-4D97-AF65-F5344CB8AC3E}">
        <p14:creationId xmlns:p14="http://schemas.microsoft.com/office/powerpoint/2010/main" val="635650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3133" y="142505"/>
            <a:ext cx="11519065" cy="6494085"/>
          </a:xfrm>
          <a:prstGeom prst="rect">
            <a:avLst/>
          </a:prstGeom>
          <a:noFill/>
        </p:spPr>
        <p:txBody>
          <a:bodyPr wrap="square" rtlCol="0">
            <a:spAutoFit/>
          </a:bodyPr>
          <a:lstStyle/>
          <a:p>
            <a:r>
              <a:rPr lang="en-US" b="1" u="sng" dirty="0" smtClean="0">
                <a:effectLst>
                  <a:outerShdw blurRad="38100" dist="38100" dir="2700000" algn="tl">
                    <a:srgbClr val="000000">
                      <a:alpha val="43137"/>
                    </a:srgbClr>
                  </a:outerShdw>
                </a:effectLst>
              </a:rPr>
              <a:t>Answer:</a:t>
            </a:r>
          </a:p>
          <a:p>
            <a:endParaRPr lang="en-US" dirty="0"/>
          </a:p>
          <a:p>
            <a:r>
              <a:rPr lang="en-US" sz="2000" dirty="0"/>
              <a:t>Like with all parables, the purpose of the Parable of the Mustard Seed is to teach a </a:t>
            </a:r>
            <a:r>
              <a:rPr lang="en-US" sz="2000" b="1" u="sng" cap="all" dirty="0">
                <a:solidFill>
                  <a:srgbClr val="FF0000"/>
                </a:solidFill>
              </a:rPr>
              <a:t>concept</a:t>
            </a:r>
            <a:r>
              <a:rPr lang="en-US" sz="2000" dirty="0">
                <a:solidFill>
                  <a:srgbClr val="FF0000"/>
                </a:solidFill>
              </a:rPr>
              <a:t> </a:t>
            </a:r>
            <a:r>
              <a:rPr lang="en-US" sz="2000" dirty="0"/>
              <a:t>or “</a:t>
            </a:r>
            <a:r>
              <a:rPr lang="en-US" sz="2000" b="1" u="sng" cap="all" dirty="0">
                <a:solidFill>
                  <a:srgbClr val="FF0000"/>
                </a:solidFill>
              </a:rPr>
              <a:t>big idea</a:t>
            </a:r>
            <a:r>
              <a:rPr lang="en-US" sz="2000" dirty="0"/>
              <a:t>” using </a:t>
            </a:r>
            <a:r>
              <a:rPr lang="en-US" sz="2000" dirty="0" smtClean="0"/>
              <a:t>elements, </a:t>
            </a:r>
            <a:r>
              <a:rPr lang="en-US" sz="2000" dirty="0"/>
              <a:t>like birds, weeds, and growth, that are </a:t>
            </a:r>
            <a:r>
              <a:rPr lang="en-US" sz="2000" dirty="0" smtClean="0"/>
              <a:t>common and easily recognized.</a:t>
            </a:r>
          </a:p>
          <a:p>
            <a:endParaRPr lang="en-US" sz="2000" dirty="0"/>
          </a:p>
          <a:p>
            <a:r>
              <a:rPr lang="en-US" sz="2000" dirty="0" smtClean="0"/>
              <a:t>The possible </a:t>
            </a:r>
            <a:r>
              <a:rPr lang="en-US" sz="2000" dirty="0"/>
              <a:t>practical reasons that Jesus used </a:t>
            </a:r>
            <a:r>
              <a:rPr lang="en-US" sz="2000" dirty="0" smtClean="0"/>
              <a:t>parable to </a:t>
            </a:r>
            <a:r>
              <a:rPr lang="en-US" sz="2000" dirty="0"/>
              <a:t>teach a concept or idea </a:t>
            </a:r>
            <a:r>
              <a:rPr lang="en-US" sz="2000" b="1" u="sng" cap="all" dirty="0">
                <a:solidFill>
                  <a:srgbClr val="FF0000"/>
                </a:solidFill>
              </a:rPr>
              <a:t>by</a:t>
            </a:r>
            <a:r>
              <a:rPr lang="en-US" sz="2000" dirty="0">
                <a:solidFill>
                  <a:srgbClr val="FF0000"/>
                </a:solidFill>
              </a:rPr>
              <a:t> </a:t>
            </a:r>
            <a:r>
              <a:rPr lang="en-US" sz="2000" dirty="0"/>
              <a:t>using </a:t>
            </a:r>
            <a:r>
              <a:rPr lang="en-US" sz="2000" b="1" u="sng" dirty="0">
                <a:solidFill>
                  <a:srgbClr val="FF0000"/>
                </a:solidFill>
              </a:rPr>
              <a:t>word pictures</a:t>
            </a:r>
            <a:r>
              <a:rPr lang="en-US" sz="2000" dirty="0"/>
              <a:t>. By </a:t>
            </a:r>
            <a:r>
              <a:rPr lang="en-US" sz="2000" b="1" u="sng" cap="all" dirty="0">
                <a:solidFill>
                  <a:srgbClr val="FF0000"/>
                </a:solidFill>
              </a:rPr>
              <a:t>depicting</a:t>
            </a:r>
            <a:r>
              <a:rPr lang="en-US" sz="2000" dirty="0">
                <a:solidFill>
                  <a:srgbClr val="FF0000"/>
                </a:solidFill>
              </a:rPr>
              <a:t> </a:t>
            </a:r>
            <a:r>
              <a:rPr lang="en-US" sz="2000" dirty="0" smtClean="0"/>
              <a:t>the </a:t>
            </a:r>
            <a:r>
              <a:rPr lang="en-US" sz="2000" b="1" u="sng" dirty="0" smtClean="0">
                <a:solidFill>
                  <a:srgbClr val="FF0000"/>
                </a:solidFill>
              </a:rPr>
              <a:t>concepts</a:t>
            </a:r>
            <a:r>
              <a:rPr lang="en-US" sz="2000" dirty="0"/>
              <a:t>, the message is </a:t>
            </a:r>
            <a:r>
              <a:rPr lang="en-US" sz="2000" b="1" u="sng" cap="all" dirty="0" smtClean="0">
                <a:solidFill>
                  <a:srgbClr val="FF0000"/>
                </a:solidFill>
              </a:rPr>
              <a:t>maintained</a:t>
            </a:r>
            <a:r>
              <a:rPr lang="en-US" sz="2000" dirty="0" smtClean="0"/>
              <a:t>. Two </a:t>
            </a:r>
            <a:r>
              <a:rPr lang="en-US" sz="2000" dirty="0"/>
              <a:t>thousand years later, we can still understand </a:t>
            </a:r>
            <a:r>
              <a:rPr lang="en-US" sz="2000" dirty="0" smtClean="0"/>
              <a:t>these parables from the concepts.</a:t>
            </a:r>
          </a:p>
          <a:p>
            <a:r>
              <a:rPr lang="en-US" sz="2000" dirty="0"/>
              <a:t/>
            </a:r>
            <a:br>
              <a:rPr lang="en-US" sz="2000" dirty="0"/>
            </a:br>
            <a:r>
              <a:rPr lang="en-US" sz="2000" dirty="0"/>
              <a:t>The Parable of the Mustard Seed is contained in all three of the </a:t>
            </a:r>
            <a:r>
              <a:rPr lang="en-US" sz="2000" dirty="0" smtClean="0"/>
              <a:t>gospels, Matthew, Mark and Luke. </a:t>
            </a:r>
            <a:r>
              <a:rPr lang="en-US" sz="2000" dirty="0"/>
              <a:t>However, the Gospel of Matthew provides us with the most </a:t>
            </a:r>
            <a:r>
              <a:rPr lang="en-US" sz="2000" b="1" u="sng" cap="all" dirty="0" smtClean="0">
                <a:solidFill>
                  <a:srgbClr val="FF0000"/>
                </a:solidFill>
              </a:rPr>
              <a:t>outlying</a:t>
            </a:r>
            <a:r>
              <a:rPr lang="en-US" sz="2000" dirty="0" smtClean="0">
                <a:solidFill>
                  <a:srgbClr val="FF0000"/>
                </a:solidFill>
              </a:rPr>
              <a:t> </a:t>
            </a:r>
            <a:r>
              <a:rPr lang="en-US" sz="2000" dirty="0"/>
              <a:t>information, as it includes one parable before and after the mustard seed parable, each teaching on the same subject. Each of the three parables: </a:t>
            </a:r>
            <a:r>
              <a:rPr lang="en-US" sz="2000" b="1" dirty="0" smtClean="0"/>
              <a:t>(1) the </a:t>
            </a:r>
            <a:r>
              <a:rPr lang="en-US" sz="2000" b="1" dirty="0"/>
              <a:t>weeds among the wheat</a:t>
            </a:r>
            <a:r>
              <a:rPr lang="en-US" sz="2000" dirty="0"/>
              <a:t>, </a:t>
            </a:r>
            <a:r>
              <a:rPr lang="en-US" sz="2000" b="1" dirty="0" smtClean="0"/>
              <a:t>(2) the </a:t>
            </a:r>
            <a:r>
              <a:rPr lang="en-US" sz="2000" b="1" dirty="0"/>
              <a:t>mustard seed</a:t>
            </a:r>
            <a:r>
              <a:rPr lang="en-US" sz="2000" dirty="0"/>
              <a:t>, and </a:t>
            </a:r>
            <a:r>
              <a:rPr lang="en-US" sz="2000" b="1" dirty="0" smtClean="0"/>
              <a:t>(3) the </a:t>
            </a:r>
            <a:r>
              <a:rPr lang="en-US" sz="2000" b="1" dirty="0"/>
              <a:t>yeast</a:t>
            </a:r>
            <a:r>
              <a:rPr lang="en-US" sz="2000" dirty="0"/>
              <a:t> have </a:t>
            </a:r>
            <a:r>
              <a:rPr lang="en-US" sz="2000" b="1" u="sng" cap="all" dirty="0">
                <a:solidFill>
                  <a:srgbClr val="FF0000"/>
                </a:solidFill>
              </a:rPr>
              <a:t>six</a:t>
            </a:r>
            <a:r>
              <a:rPr lang="en-US" sz="2000" dirty="0">
                <a:solidFill>
                  <a:srgbClr val="FF0000"/>
                </a:solidFill>
              </a:rPr>
              <a:t> </a:t>
            </a:r>
            <a:r>
              <a:rPr lang="en-US" sz="2000" dirty="0"/>
              <a:t>common elements in them, providing structure which helps us to interpret the individual parables. The common elements </a:t>
            </a:r>
            <a:r>
              <a:rPr lang="en-US" sz="2000" dirty="0" smtClean="0"/>
              <a:t>are:</a:t>
            </a:r>
          </a:p>
          <a:p>
            <a:pPr marL="457200" indent="-457200">
              <a:buAutoNum type="arabicParenBoth"/>
            </a:pPr>
            <a:r>
              <a:rPr lang="en-US" sz="2000" b="1" dirty="0" smtClean="0">
                <a:solidFill>
                  <a:srgbClr val="FF0000"/>
                </a:solidFill>
              </a:rPr>
              <a:t>about </a:t>
            </a:r>
            <a:r>
              <a:rPr lang="en-US" sz="2000" b="1" dirty="0">
                <a:solidFill>
                  <a:srgbClr val="FF0000"/>
                </a:solidFill>
              </a:rPr>
              <a:t>"the kingdom of heaven," the earthly sphere of profession both </a:t>
            </a:r>
            <a:r>
              <a:rPr lang="en-US" sz="2000" b="1" dirty="0" smtClean="0">
                <a:solidFill>
                  <a:srgbClr val="FF0000"/>
                </a:solidFill>
              </a:rPr>
              <a:t>good </a:t>
            </a:r>
            <a:r>
              <a:rPr lang="en-US" sz="2000" b="1" dirty="0">
                <a:solidFill>
                  <a:srgbClr val="FF0000"/>
                </a:solidFill>
              </a:rPr>
              <a:t>and </a:t>
            </a:r>
            <a:r>
              <a:rPr lang="en-US" sz="2000" b="1" dirty="0" smtClean="0">
                <a:solidFill>
                  <a:srgbClr val="FF0000"/>
                </a:solidFill>
              </a:rPr>
              <a:t>evil; </a:t>
            </a:r>
          </a:p>
          <a:p>
            <a:pPr marL="457200" indent="-457200">
              <a:buAutoNum type="arabicParenBoth"/>
            </a:pPr>
            <a:r>
              <a:rPr lang="en-US" sz="2000" b="1" dirty="0" smtClean="0">
                <a:solidFill>
                  <a:srgbClr val="FF0000"/>
                </a:solidFill>
              </a:rPr>
              <a:t>“</a:t>
            </a:r>
            <a:r>
              <a:rPr lang="en-US" sz="2000" b="1" dirty="0">
                <a:solidFill>
                  <a:srgbClr val="FF0000"/>
                </a:solidFill>
              </a:rPr>
              <a:t>a man,” Christ; </a:t>
            </a:r>
            <a:endParaRPr lang="en-US" sz="2000" b="1" dirty="0" smtClean="0">
              <a:solidFill>
                <a:srgbClr val="FF0000"/>
              </a:solidFill>
            </a:endParaRPr>
          </a:p>
          <a:p>
            <a:pPr marL="457200" indent="-457200">
              <a:buAutoNum type="arabicParenBoth"/>
            </a:pPr>
            <a:r>
              <a:rPr lang="en-US" sz="2000" b="1" dirty="0" smtClean="0">
                <a:solidFill>
                  <a:srgbClr val="FF0000"/>
                </a:solidFill>
              </a:rPr>
              <a:t>“</a:t>
            </a:r>
            <a:r>
              <a:rPr lang="en-US" sz="2000" b="1" dirty="0">
                <a:solidFill>
                  <a:srgbClr val="FF0000"/>
                </a:solidFill>
              </a:rPr>
              <a:t>a field,” the world</a:t>
            </a:r>
            <a:r>
              <a:rPr lang="en-US" sz="2000" b="1" dirty="0" smtClean="0">
                <a:solidFill>
                  <a:srgbClr val="FF0000"/>
                </a:solidFill>
              </a:rPr>
              <a:t>;</a:t>
            </a:r>
            <a:endParaRPr lang="en-US" sz="2000" b="1" u="sng" dirty="0" smtClean="0">
              <a:solidFill>
                <a:srgbClr val="FF0000"/>
              </a:solidFill>
            </a:endParaRPr>
          </a:p>
          <a:p>
            <a:pPr marL="457200" indent="-457200">
              <a:buAutoNum type="arabicParenBoth"/>
            </a:pPr>
            <a:r>
              <a:rPr lang="en-US" sz="2000" b="1" dirty="0" smtClean="0">
                <a:solidFill>
                  <a:srgbClr val="FF0000"/>
                </a:solidFill>
              </a:rPr>
              <a:t>“</a:t>
            </a:r>
            <a:r>
              <a:rPr lang="en-US" sz="2000" b="1" dirty="0">
                <a:solidFill>
                  <a:srgbClr val="FF0000"/>
                </a:solidFill>
              </a:rPr>
              <a:t>seed,” the Word of </a:t>
            </a:r>
            <a:r>
              <a:rPr lang="en-US" sz="2000" b="1" dirty="0" smtClean="0">
                <a:solidFill>
                  <a:srgbClr val="FF0000"/>
                </a:solidFill>
              </a:rPr>
              <a:t>God; </a:t>
            </a:r>
          </a:p>
          <a:p>
            <a:pPr marL="457200" indent="-457200">
              <a:buAutoNum type="arabicParenBoth"/>
            </a:pPr>
            <a:r>
              <a:rPr lang="en-US" sz="2000" b="1" dirty="0" smtClean="0">
                <a:solidFill>
                  <a:srgbClr val="FF0000"/>
                </a:solidFill>
              </a:rPr>
              <a:t>”</a:t>
            </a:r>
            <a:r>
              <a:rPr lang="en-US" sz="2000" b="1" dirty="0">
                <a:solidFill>
                  <a:srgbClr val="FF0000"/>
                </a:solidFill>
              </a:rPr>
              <a:t>growth” or “spreading,” church </a:t>
            </a:r>
            <a:r>
              <a:rPr lang="en-US" sz="2000" b="1" dirty="0" smtClean="0">
                <a:solidFill>
                  <a:srgbClr val="FF0000"/>
                </a:solidFill>
              </a:rPr>
              <a:t>growth</a:t>
            </a:r>
            <a:r>
              <a:rPr lang="en-US" sz="2000" b="1" dirty="0">
                <a:solidFill>
                  <a:srgbClr val="FF0000"/>
                </a:solidFill>
              </a:rPr>
              <a:t> </a:t>
            </a:r>
            <a:r>
              <a:rPr lang="en-US" sz="2000" b="1" dirty="0" smtClean="0">
                <a:solidFill>
                  <a:srgbClr val="FF0000"/>
                </a:solidFill>
              </a:rPr>
              <a:t>and</a:t>
            </a:r>
          </a:p>
          <a:p>
            <a:pPr marL="457200" indent="-457200">
              <a:buAutoNum type="arabicParenBoth"/>
            </a:pPr>
            <a:r>
              <a:rPr lang="en-US" sz="2000" b="1" dirty="0" smtClean="0">
                <a:solidFill>
                  <a:srgbClr val="FF0000"/>
                </a:solidFill>
              </a:rPr>
              <a:t>the </a:t>
            </a:r>
            <a:r>
              <a:rPr lang="en-US" sz="2000" b="1" dirty="0">
                <a:solidFill>
                  <a:srgbClr val="FF0000"/>
                </a:solidFill>
              </a:rPr>
              <a:t>presence of evil, symbolized by weeds, birds of the air, and yeast.</a:t>
            </a:r>
            <a:r>
              <a:rPr lang="en-US" sz="2000" dirty="0"/>
              <a:t/>
            </a:r>
            <a:br>
              <a:rPr lang="en-US" sz="2000" dirty="0"/>
            </a:br>
            <a:endParaRPr lang="en-US"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9667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6883" y="391886"/>
            <a:ext cx="11519065" cy="3170099"/>
          </a:xfrm>
          <a:prstGeom prst="rect">
            <a:avLst/>
          </a:prstGeom>
          <a:noFill/>
        </p:spPr>
        <p:txBody>
          <a:bodyPr wrap="square" rtlCol="0">
            <a:spAutoFit/>
          </a:bodyPr>
          <a:lstStyle/>
          <a:p>
            <a:r>
              <a:rPr lang="en-US" sz="2000" dirty="0" smtClean="0"/>
              <a:t>So</a:t>
            </a:r>
            <a:r>
              <a:rPr lang="en-US" sz="2000" dirty="0"/>
              <a:t>, the picture painted in the Parable of the Mustard Seed by Jesus is of the </a:t>
            </a:r>
            <a:r>
              <a:rPr lang="en-US" sz="2000" b="1" u="sng" dirty="0">
                <a:solidFill>
                  <a:srgbClr val="FF0000"/>
                </a:solidFill>
              </a:rPr>
              <a:t>humble</a:t>
            </a:r>
            <a:r>
              <a:rPr lang="en-US" sz="2000" dirty="0">
                <a:solidFill>
                  <a:srgbClr val="FF0000"/>
                </a:solidFill>
              </a:rPr>
              <a:t> </a:t>
            </a:r>
            <a:r>
              <a:rPr lang="en-US" sz="2000" dirty="0"/>
              <a:t>beginnings of the church experiencing an explosive rate of growth. </a:t>
            </a:r>
            <a:r>
              <a:rPr lang="en-US" sz="2000" dirty="0" smtClean="0"/>
              <a:t>It </a:t>
            </a:r>
            <a:r>
              <a:rPr lang="en-US" sz="2000" dirty="0"/>
              <a:t>grows large and becomes a source of food, rest, and shelter, for both believers and </a:t>
            </a:r>
            <a:r>
              <a:rPr lang="en-US" sz="2000" dirty="0" smtClean="0"/>
              <a:t>pre-believers.</a:t>
            </a:r>
          </a:p>
          <a:p>
            <a:endParaRPr lang="en-US" sz="2000" dirty="0"/>
          </a:p>
          <a:p>
            <a:r>
              <a:rPr lang="en-US" sz="2000" dirty="0" smtClean="0"/>
              <a:t>Jesus had only started with 12 disciples and with </a:t>
            </a:r>
            <a:r>
              <a:rPr lang="en-US" sz="2000" b="1" u="sng" cap="all" dirty="0" smtClean="0">
                <a:solidFill>
                  <a:srgbClr val="FF0000"/>
                </a:solidFill>
              </a:rPr>
              <a:t>faith</a:t>
            </a:r>
            <a:r>
              <a:rPr lang="en-US" sz="2000" dirty="0" smtClean="0">
                <a:solidFill>
                  <a:srgbClr val="FF0000"/>
                </a:solidFill>
              </a:rPr>
              <a:t> </a:t>
            </a:r>
            <a:r>
              <a:rPr lang="en-US" sz="2000" dirty="0" smtClean="0"/>
              <a:t>and </a:t>
            </a:r>
            <a:r>
              <a:rPr lang="en-US" sz="2000" b="1" u="sng" cap="all" dirty="0" smtClean="0">
                <a:solidFill>
                  <a:srgbClr val="FF0000"/>
                </a:solidFill>
              </a:rPr>
              <a:t>hope</a:t>
            </a:r>
            <a:r>
              <a:rPr lang="en-US" sz="2000" dirty="0" smtClean="0">
                <a:solidFill>
                  <a:srgbClr val="FF0000"/>
                </a:solidFill>
              </a:rPr>
              <a:t> </a:t>
            </a:r>
            <a:r>
              <a:rPr lang="en-US" sz="2000" dirty="0" smtClean="0"/>
              <a:t>the Christianity grows to where we are today. It is not hard work </a:t>
            </a:r>
            <a:r>
              <a:rPr lang="en-US" sz="2000" b="1" u="sng" cap="all" dirty="0" smtClean="0">
                <a:solidFill>
                  <a:srgbClr val="FF0000"/>
                </a:solidFill>
              </a:rPr>
              <a:t>only</a:t>
            </a:r>
            <a:r>
              <a:rPr lang="en-US" sz="2000" dirty="0" smtClean="0"/>
              <a:t>,  but because it is GOD’s purpose and will for all of us to know HIM.</a:t>
            </a:r>
          </a:p>
          <a:p>
            <a:endParaRPr lang="en-US" sz="2000" b="1" dirty="0">
              <a:solidFill>
                <a:srgbClr val="FF0000"/>
              </a:solidFill>
              <a:effectLst>
                <a:outerShdw blurRad="38100" dist="38100" dir="2700000" algn="tl">
                  <a:srgbClr val="000000">
                    <a:alpha val="43137"/>
                  </a:srgbClr>
                </a:outerShdw>
              </a:effectLst>
            </a:endParaRPr>
          </a:p>
          <a:p>
            <a:r>
              <a:rPr lang="en-US" sz="2000" dirty="0"/>
              <a:t>In other words, Jesus </a:t>
            </a:r>
            <a:r>
              <a:rPr lang="en-US" sz="2000" dirty="0" smtClean="0"/>
              <a:t>also predicts </a:t>
            </a:r>
            <a:r>
              <a:rPr lang="en-US" sz="2000" dirty="0"/>
              <a:t>that, while the church will grow extremely large from just a small start, </a:t>
            </a:r>
            <a:r>
              <a:rPr lang="en-US" sz="2000" dirty="0" smtClean="0"/>
              <a:t>but it will face challenges.</a:t>
            </a:r>
            <a:endParaRPr lang="en-US" sz="2000" b="1" dirty="0" smtClean="0">
              <a:solidFill>
                <a:srgbClr val="FF0000"/>
              </a:solidFill>
              <a:effectLst>
                <a:outerShdw blurRad="38100" dist="38100" dir="2700000" algn="tl">
                  <a:srgbClr val="000000">
                    <a:alpha val="43137"/>
                  </a:srgbClr>
                </a:outerShdw>
              </a:effectLst>
            </a:endParaRPr>
          </a:p>
          <a:p>
            <a:endParaRPr lang="en-US"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3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280825" y="98856"/>
            <a:ext cx="1812784" cy="1034804"/>
            <a:chOff x="10443411" y="-4556"/>
            <a:chExt cx="1812784" cy="1034804"/>
          </a:xfrm>
        </p:grpSpPr>
        <p:sp>
          <p:nvSpPr>
            <p:cNvPr id="6"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
        <p:nvSpPr>
          <p:cNvPr id="2" name="TextBox 1"/>
          <p:cNvSpPr txBox="1"/>
          <p:nvPr/>
        </p:nvSpPr>
        <p:spPr>
          <a:xfrm>
            <a:off x="700648" y="1537542"/>
            <a:ext cx="10569038" cy="3046988"/>
          </a:xfrm>
          <a:prstGeom prst="rect">
            <a:avLst/>
          </a:prstGeom>
          <a:noFill/>
        </p:spPr>
        <p:txBody>
          <a:bodyPr wrap="square" rtlCol="0">
            <a:spAutoFit/>
          </a:bodyPr>
          <a:lstStyle/>
          <a:p>
            <a:pPr marL="457200" indent="-457200">
              <a:buFont typeface="+mj-lt"/>
              <a:buAutoNum type="arabicParenR"/>
            </a:pPr>
            <a:r>
              <a:rPr lang="en-US" sz="3200" dirty="0" smtClean="0"/>
              <a:t>The kingdom of heaven.</a:t>
            </a:r>
          </a:p>
          <a:p>
            <a:pPr marL="457200" indent="-457200">
              <a:buFont typeface="+mj-lt"/>
              <a:buAutoNum type="arabicParenR"/>
            </a:pPr>
            <a:r>
              <a:rPr lang="en-US" sz="3200" dirty="0" smtClean="0"/>
              <a:t>“A man” – Christ.</a:t>
            </a:r>
          </a:p>
          <a:p>
            <a:pPr marL="457200" indent="-457200">
              <a:buFont typeface="+mj-lt"/>
              <a:buAutoNum type="arabicParenR"/>
            </a:pPr>
            <a:r>
              <a:rPr lang="en-US" sz="3200" dirty="0" smtClean="0"/>
              <a:t>“A field” – the world.</a:t>
            </a:r>
          </a:p>
          <a:p>
            <a:pPr marL="457200" indent="-457200">
              <a:buFont typeface="+mj-lt"/>
              <a:buAutoNum type="arabicParenR"/>
            </a:pPr>
            <a:r>
              <a:rPr lang="en-US" sz="3200" dirty="0" smtClean="0"/>
              <a:t>“Seed” – the word of God.</a:t>
            </a:r>
          </a:p>
          <a:p>
            <a:pPr marL="457200" indent="-457200">
              <a:buFont typeface="+mj-lt"/>
              <a:buAutoNum type="arabicParenR"/>
            </a:pPr>
            <a:r>
              <a:rPr lang="en-US" sz="3200" dirty="0" smtClean="0"/>
              <a:t>“Growth/Spreading” – the church growth</a:t>
            </a:r>
            <a:r>
              <a:rPr lang="en-US" sz="3200" dirty="0"/>
              <a:t> </a:t>
            </a:r>
            <a:r>
              <a:rPr lang="en-US" sz="3200" dirty="0" smtClean="0"/>
              <a:t>and </a:t>
            </a:r>
          </a:p>
          <a:p>
            <a:pPr marL="457200" indent="-457200">
              <a:buFont typeface="+mj-lt"/>
              <a:buAutoNum type="arabicParenR"/>
            </a:pPr>
            <a:r>
              <a:rPr lang="en-US" sz="3200" dirty="0" smtClean="0"/>
              <a:t>The presence of evil – weeds, birds of the air, and yeast.</a:t>
            </a:r>
          </a:p>
        </p:txBody>
      </p:sp>
    </p:spTree>
    <p:extLst>
      <p:ext uri="{BB962C8B-B14F-4D97-AF65-F5344CB8AC3E}">
        <p14:creationId xmlns:p14="http://schemas.microsoft.com/office/powerpoint/2010/main" val="3864276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280825" y="98856"/>
            <a:ext cx="1812784" cy="1034804"/>
            <a:chOff x="10443411" y="-4556"/>
            <a:chExt cx="1812784" cy="1034804"/>
          </a:xfrm>
        </p:grpSpPr>
        <p:sp>
          <p:nvSpPr>
            <p:cNvPr id="6"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
        <p:nvSpPr>
          <p:cNvPr id="8" name="Title 5"/>
          <p:cNvSpPr txBox="1">
            <a:spLocks/>
          </p:cNvSpPr>
          <p:nvPr/>
        </p:nvSpPr>
        <p:spPr>
          <a:xfrm>
            <a:off x="940713" y="2662138"/>
            <a:ext cx="10058400" cy="733800"/>
          </a:xfrm>
          <a:prstGeom prst="rect">
            <a:avLst/>
          </a:prstGeom>
        </p:spPr>
        <p:txBody>
          <a:bodyPr anchor="t">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sz="3600" b="1" cap="all" dirty="0" smtClean="0">
                <a:effectLst>
                  <a:outerShdw blurRad="38100" dist="38100" dir="2700000" algn="tl">
                    <a:srgbClr val="000000">
                      <a:alpha val="43137"/>
                    </a:srgbClr>
                  </a:outerShdw>
                </a:effectLst>
              </a:rPr>
              <a:t>How do we apply this parable as professional and in business?</a:t>
            </a:r>
            <a:endParaRPr lang="en-GB" sz="3600"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7994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3133" y="142505"/>
            <a:ext cx="11519065" cy="6247864"/>
          </a:xfrm>
          <a:prstGeom prst="rect">
            <a:avLst/>
          </a:prstGeom>
          <a:noFill/>
        </p:spPr>
        <p:txBody>
          <a:bodyPr wrap="square" rtlCol="0">
            <a:spAutoFit/>
          </a:bodyPr>
          <a:lstStyle/>
          <a:p>
            <a:r>
              <a:rPr lang="en-US" sz="2000" dirty="0" smtClean="0"/>
              <a:t>What </a:t>
            </a:r>
            <a:r>
              <a:rPr lang="en-US" sz="2000" dirty="0"/>
              <a:t>we </a:t>
            </a:r>
            <a:r>
              <a:rPr lang="en-US" sz="2000" dirty="0" smtClean="0"/>
              <a:t>have learn </a:t>
            </a:r>
            <a:r>
              <a:rPr lang="en-US" sz="2000" dirty="0"/>
              <a:t>from this parable could possibly apply to any </a:t>
            </a:r>
            <a:r>
              <a:rPr lang="en-US" sz="2000" b="1" u="sng" dirty="0">
                <a:solidFill>
                  <a:srgbClr val="FF0000"/>
                </a:solidFill>
              </a:rPr>
              <a:t>profit</a:t>
            </a:r>
            <a:r>
              <a:rPr lang="en-US" sz="2000" dirty="0">
                <a:solidFill>
                  <a:srgbClr val="FF0000"/>
                </a:solidFill>
              </a:rPr>
              <a:t> </a:t>
            </a:r>
            <a:r>
              <a:rPr lang="en-US" sz="2000" dirty="0"/>
              <a:t>or </a:t>
            </a:r>
            <a:r>
              <a:rPr lang="en-US" sz="2000" b="1" u="sng" dirty="0">
                <a:solidFill>
                  <a:srgbClr val="FF0000"/>
                </a:solidFill>
              </a:rPr>
              <a:t>non-profit</a:t>
            </a:r>
            <a:r>
              <a:rPr lang="en-US" sz="2000" dirty="0">
                <a:solidFill>
                  <a:srgbClr val="FF0000"/>
                </a:solidFill>
              </a:rPr>
              <a:t> </a:t>
            </a:r>
            <a:r>
              <a:rPr lang="en-US" sz="2000" dirty="0"/>
              <a:t>organization which is created from a </a:t>
            </a:r>
            <a:r>
              <a:rPr lang="en-US" sz="2000" b="1" u="sng" dirty="0">
                <a:solidFill>
                  <a:srgbClr val="FF0000"/>
                </a:solidFill>
              </a:rPr>
              <a:t>small investment</a:t>
            </a:r>
            <a:r>
              <a:rPr lang="en-US" sz="2000" dirty="0"/>
              <a:t> </a:t>
            </a:r>
            <a:r>
              <a:rPr lang="en-US" sz="2000" dirty="0" smtClean="0"/>
              <a:t>and has the </a:t>
            </a:r>
            <a:r>
              <a:rPr lang="en-US" sz="2000" b="1" u="sng" dirty="0" smtClean="0">
                <a:solidFill>
                  <a:srgbClr val="FF0000"/>
                </a:solidFill>
              </a:rPr>
              <a:t>POTENTIAL</a:t>
            </a:r>
            <a:r>
              <a:rPr lang="en-US" sz="2000" dirty="0" smtClean="0">
                <a:solidFill>
                  <a:srgbClr val="FF0000"/>
                </a:solidFill>
              </a:rPr>
              <a:t> </a:t>
            </a:r>
            <a:r>
              <a:rPr lang="en-US" sz="2000" dirty="0" smtClean="0"/>
              <a:t>to grows </a:t>
            </a:r>
            <a:r>
              <a:rPr lang="en-US" sz="2000" dirty="0"/>
              <a:t>into a large </a:t>
            </a:r>
            <a:r>
              <a:rPr lang="en-US" sz="2000" dirty="0" smtClean="0"/>
              <a:t>corporation, but will </a:t>
            </a:r>
            <a:r>
              <a:rPr lang="en-US" sz="2000" dirty="0"/>
              <a:t>be burdened by </a:t>
            </a:r>
            <a:r>
              <a:rPr lang="en-US" sz="2000" dirty="0" smtClean="0"/>
              <a:t>greed</a:t>
            </a:r>
            <a:r>
              <a:rPr lang="en-US" sz="2000" dirty="0"/>
              <a:t>, envy, theft, pride, laziness, </a:t>
            </a:r>
            <a:r>
              <a:rPr lang="en-US" sz="2000" dirty="0" smtClean="0"/>
              <a:t>and etc.. </a:t>
            </a:r>
          </a:p>
          <a:p>
            <a:endParaRPr lang="en-US" sz="2000" dirty="0"/>
          </a:p>
          <a:p>
            <a:r>
              <a:rPr lang="en-US" sz="2000" dirty="0" smtClean="0"/>
              <a:t>If </a:t>
            </a:r>
            <a:r>
              <a:rPr lang="en-US" sz="2000" dirty="0"/>
              <a:t>a corporation is going to succeed and bear fruit the </a:t>
            </a:r>
            <a:r>
              <a:rPr lang="en-US" sz="2000" b="1" u="sng" cap="all" dirty="0">
                <a:solidFill>
                  <a:srgbClr val="FF0000"/>
                </a:solidFill>
              </a:rPr>
              <a:t>leaders</a:t>
            </a:r>
            <a:r>
              <a:rPr lang="en-US" sz="2000" dirty="0">
                <a:solidFill>
                  <a:srgbClr val="FF0000"/>
                </a:solidFill>
              </a:rPr>
              <a:t> </a:t>
            </a:r>
            <a:r>
              <a:rPr lang="en-US" sz="2000" dirty="0"/>
              <a:t>and </a:t>
            </a:r>
            <a:r>
              <a:rPr lang="en-US" sz="2000" b="1" u="sng" cap="all" dirty="0">
                <a:solidFill>
                  <a:srgbClr val="FF0000"/>
                </a:solidFill>
              </a:rPr>
              <a:t>employees</a:t>
            </a:r>
            <a:r>
              <a:rPr lang="en-US" sz="2000" dirty="0">
                <a:solidFill>
                  <a:srgbClr val="FF0000"/>
                </a:solidFill>
              </a:rPr>
              <a:t> </a:t>
            </a:r>
            <a:r>
              <a:rPr lang="en-US" sz="2000" dirty="0"/>
              <a:t>must </a:t>
            </a:r>
            <a:r>
              <a:rPr lang="en-US" sz="2000" b="1" u="sng" dirty="0" smtClean="0">
                <a:solidFill>
                  <a:srgbClr val="FF0000"/>
                </a:solidFill>
              </a:rPr>
              <a:t>notice</a:t>
            </a:r>
            <a:r>
              <a:rPr lang="en-US" sz="2000" dirty="0" smtClean="0">
                <a:solidFill>
                  <a:srgbClr val="FF0000"/>
                </a:solidFill>
              </a:rPr>
              <a:t> </a:t>
            </a:r>
            <a:r>
              <a:rPr lang="en-US" sz="2000" dirty="0"/>
              <a:t>the warning and take action to subdue </a:t>
            </a:r>
            <a:r>
              <a:rPr lang="en-US" sz="2000" dirty="0" smtClean="0"/>
              <a:t>sinful </a:t>
            </a:r>
            <a:r>
              <a:rPr lang="en-US" sz="2000" dirty="0"/>
              <a:t>behaviors by monitoring and fighting against </a:t>
            </a:r>
            <a:r>
              <a:rPr lang="en-US" sz="2000" dirty="0" smtClean="0"/>
              <a:t>them </a:t>
            </a:r>
            <a:r>
              <a:rPr lang="en-US" sz="2000" b="1" u="sng" cap="all" dirty="0" smtClean="0">
                <a:solidFill>
                  <a:srgbClr val="FF0000"/>
                </a:solidFill>
              </a:rPr>
              <a:t>[Godly wisdom]</a:t>
            </a:r>
            <a:r>
              <a:rPr lang="en-US" sz="2000" dirty="0" smtClean="0"/>
              <a:t> </a:t>
            </a:r>
            <a:r>
              <a:rPr lang="en-US" sz="2000" dirty="0"/>
              <a:t>so that the business is not severely crippled or destroyed</a:t>
            </a:r>
            <a:r>
              <a:rPr lang="en-US" sz="2000" dirty="0" smtClean="0"/>
              <a:t>.</a:t>
            </a:r>
          </a:p>
          <a:p>
            <a:endParaRPr lang="en-US" sz="2000" dirty="0"/>
          </a:p>
          <a:p>
            <a:r>
              <a:rPr lang="en-US" sz="2000" b="1" u="sng" dirty="0" smtClean="0">
                <a:solidFill>
                  <a:srgbClr val="FF0000"/>
                </a:solidFill>
                <a:effectLst>
                  <a:outerShdw blurRad="38100" dist="38100" dir="2700000" algn="tl">
                    <a:srgbClr val="000000">
                      <a:alpha val="43137"/>
                    </a:srgbClr>
                  </a:outerShdw>
                </a:effectLst>
              </a:rPr>
              <a:t>Try to explain how as professional we should behave. Share my own </a:t>
            </a:r>
            <a:r>
              <a:rPr lang="en-US" sz="2000" b="1" u="sng" dirty="0" smtClean="0">
                <a:solidFill>
                  <a:srgbClr val="FF0000"/>
                </a:solidFill>
                <a:effectLst>
                  <a:outerShdw blurRad="38100" dist="38100" dir="2700000" algn="tl">
                    <a:srgbClr val="000000">
                      <a:alpha val="43137"/>
                    </a:srgbClr>
                  </a:outerShdw>
                </a:effectLst>
              </a:rPr>
              <a:t>example</a:t>
            </a:r>
            <a:r>
              <a:rPr lang="en-US" sz="2000" b="1" u="sng" dirty="0">
                <a:solidFill>
                  <a:srgbClr val="FF0000"/>
                </a:solidFill>
                <a:effectLst>
                  <a:outerShdw blurRad="38100" dist="38100" dir="2700000" algn="tl">
                    <a:srgbClr val="000000">
                      <a:alpha val="43137"/>
                    </a:srgbClr>
                  </a:outerShdw>
                </a:effectLst>
              </a:rPr>
              <a:t>:</a:t>
            </a:r>
            <a:endParaRPr lang="en-US" sz="2000" b="1" u="sng" dirty="0" smtClean="0">
              <a:solidFill>
                <a:srgbClr val="FF0000"/>
              </a:solidFill>
              <a:effectLst>
                <a:outerShdw blurRad="38100" dist="38100" dir="2700000" algn="tl">
                  <a:srgbClr val="000000">
                    <a:alpha val="43137"/>
                  </a:srgbClr>
                </a:outerShdw>
              </a:effectLst>
            </a:endParaRPr>
          </a:p>
          <a:p>
            <a:endParaRPr lang="en-US" sz="2000" b="1" u="sng" dirty="0" smtClean="0">
              <a:solidFill>
                <a:srgbClr val="FF0000"/>
              </a:solidFill>
              <a:effectLst>
                <a:outerShdw blurRad="38100" dist="38100" dir="2700000" algn="tl">
                  <a:srgbClr val="000000">
                    <a:alpha val="43137"/>
                  </a:srgbClr>
                </a:outerShdw>
              </a:effectLst>
            </a:endParaRPr>
          </a:p>
          <a:p>
            <a:r>
              <a:rPr lang="en-US" sz="2000" b="1" u="sng" dirty="0" smtClean="0">
                <a:solidFill>
                  <a:srgbClr val="FF0000"/>
                </a:solidFill>
                <a:effectLst>
                  <a:outerShdw blurRad="38100" dist="38100" dir="2700000" algn="tl">
                    <a:srgbClr val="000000">
                      <a:alpha val="43137"/>
                    </a:srgbClr>
                  </a:outerShdw>
                </a:effectLst>
              </a:rPr>
              <a:t>[Professional at work]: </a:t>
            </a:r>
          </a:p>
          <a:p>
            <a:r>
              <a:rPr lang="en-US" sz="2000" b="1" dirty="0" smtClean="0">
                <a:solidFill>
                  <a:srgbClr val="FF0000"/>
                </a:solidFill>
              </a:rPr>
              <a:t>As I climb up the ladder of the corporate world unto important position with authority, I will need to always remind myself to be more and more humble. Why is this so? Share on how I started from the humble beginning and now my position.</a:t>
            </a:r>
          </a:p>
          <a:p>
            <a:pPr marL="342900" indent="-342900">
              <a:buFontTx/>
              <a:buChar char="-"/>
            </a:pPr>
            <a:r>
              <a:rPr lang="en-US" sz="2000" b="1" dirty="0" smtClean="0">
                <a:solidFill>
                  <a:srgbClr val="FF0000"/>
                </a:solidFill>
              </a:rPr>
              <a:t>Responsibility and accountability to God and the organization;</a:t>
            </a:r>
          </a:p>
          <a:p>
            <a:pPr marL="342900" indent="-342900">
              <a:buFontTx/>
              <a:buChar char="-"/>
            </a:pPr>
            <a:r>
              <a:rPr lang="en-US" sz="2000" b="1" dirty="0" smtClean="0">
                <a:solidFill>
                  <a:srgbClr val="FF0000"/>
                </a:solidFill>
              </a:rPr>
              <a:t>To constantly reminded that it is God’s blessings and to always remains in his word so that I do not easily be tempted by the worldly wisdom and act</a:t>
            </a:r>
          </a:p>
          <a:p>
            <a:pPr marL="342900" indent="-342900">
              <a:buFontTx/>
              <a:buChar char="-"/>
            </a:pPr>
            <a:endParaRPr lang="en-US" sz="2000" b="1" dirty="0">
              <a:solidFill>
                <a:srgbClr val="FF0000"/>
              </a:solidFill>
              <a:effectLst>
                <a:outerShdw blurRad="38100" dist="38100" dir="2700000" algn="tl">
                  <a:srgbClr val="000000">
                    <a:alpha val="43137"/>
                  </a:srgbClr>
                </a:outerShdw>
              </a:effectLst>
            </a:endParaRPr>
          </a:p>
          <a:p>
            <a:r>
              <a:rPr lang="en-US" sz="2000" b="1" dirty="0" smtClean="0">
                <a:effectLst>
                  <a:outerShdw blurRad="38100" dist="38100" dir="2700000" algn="tl">
                    <a:srgbClr val="000000">
                      <a:alpha val="43137"/>
                    </a:srgbClr>
                  </a:outerShdw>
                </a:effectLst>
              </a:rPr>
              <a:t>It is so easy for me to be on top of the world and forget about God. It is a choice, but for me I chose to stay stronger in my FAITH.</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3791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3133" y="142505"/>
            <a:ext cx="11519065" cy="3754874"/>
          </a:xfrm>
          <a:prstGeom prst="rect">
            <a:avLst/>
          </a:prstGeom>
          <a:noFill/>
        </p:spPr>
        <p:txBody>
          <a:bodyPr wrap="square" rtlCol="0">
            <a:spAutoFit/>
          </a:bodyPr>
          <a:lstStyle/>
          <a:p>
            <a:endParaRPr lang="en-US" dirty="0" smtClean="0"/>
          </a:p>
          <a:p>
            <a:r>
              <a:rPr lang="en-US" sz="2000" b="1" u="sng" dirty="0" smtClean="0">
                <a:solidFill>
                  <a:srgbClr val="FF0000"/>
                </a:solidFill>
                <a:effectLst>
                  <a:outerShdw blurRad="38100" dist="38100" dir="2700000" algn="tl">
                    <a:srgbClr val="000000">
                      <a:alpha val="43137"/>
                    </a:srgbClr>
                  </a:outerShdw>
                </a:effectLst>
              </a:rPr>
              <a:t>[As a person for family and community]:</a:t>
            </a:r>
          </a:p>
          <a:p>
            <a:r>
              <a:rPr lang="en-US" sz="2000" b="1" dirty="0" smtClean="0">
                <a:solidFill>
                  <a:srgbClr val="FF0000"/>
                </a:solidFill>
              </a:rPr>
              <a:t>From a poor family to where we are now is not easy but it begins with a small steps followed by many </a:t>
            </a:r>
            <a:r>
              <a:rPr lang="en-US" sz="2000" b="1" dirty="0" err="1" smtClean="0">
                <a:solidFill>
                  <a:srgbClr val="FF0000"/>
                </a:solidFill>
              </a:rPr>
              <a:t>many</a:t>
            </a:r>
            <a:r>
              <a:rPr lang="en-US" sz="2000" b="1" dirty="0" smtClean="0">
                <a:solidFill>
                  <a:srgbClr val="FF0000"/>
                </a:solidFill>
              </a:rPr>
              <a:t> more small steps. My wife and I always reminded ourselves not to forget about the poor and not to be arrogant and boastful to others of our successes, but it is the blessings from God and his favors upon us and family. We have seen many friends whom have become successful, but forgotten the beginning and become arrogant and despising the community and etc..</a:t>
            </a:r>
            <a:r>
              <a:rPr lang="en-US" sz="2000" dirty="0"/>
              <a:t/>
            </a:r>
            <a:br>
              <a:rPr lang="en-US" sz="2000" dirty="0"/>
            </a:br>
            <a:r>
              <a:rPr lang="en-US" sz="2000" dirty="0"/>
              <a:t/>
            </a:r>
            <a:br>
              <a:rPr lang="en-US" sz="2000" dirty="0"/>
            </a:br>
            <a:r>
              <a:rPr lang="en-US" sz="2000" b="1" u="sng" dirty="0"/>
              <a:t>Bottom Line: </a:t>
            </a:r>
            <a:endParaRPr lang="en-US" sz="2000" b="1" u="sng" dirty="0" smtClean="0"/>
          </a:p>
          <a:p>
            <a:r>
              <a:rPr lang="en-US" sz="2000" dirty="0" smtClean="0"/>
              <a:t>If </a:t>
            </a:r>
            <a:r>
              <a:rPr lang="en-US" sz="2000" dirty="0"/>
              <a:t>God`s Kingdom through Christianity is burdened by sin and evil just think how much more </a:t>
            </a:r>
            <a:r>
              <a:rPr lang="en-US" sz="2000" dirty="0" smtClean="0"/>
              <a:t>human beings and businesses </a:t>
            </a:r>
            <a:r>
              <a:rPr lang="en-US" sz="2000" dirty="0"/>
              <a:t>in this world are burdened by sin and evil</a:t>
            </a:r>
            <a:r>
              <a:rPr lang="en-US" sz="2000" dirty="0" smtClean="0"/>
              <a:t>.</a:t>
            </a:r>
          </a:p>
          <a:p>
            <a:r>
              <a:rPr lang="en-US" sz="2000" dirty="0" smtClean="0"/>
              <a:t> </a:t>
            </a:r>
            <a:endParaRPr lang="en-US"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7302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280825" y="98856"/>
            <a:ext cx="1812784" cy="1034804"/>
            <a:chOff x="10443411" y="-4556"/>
            <a:chExt cx="1812784" cy="1034804"/>
          </a:xfrm>
        </p:grpSpPr>
        <p:sp>
          <p:nvSpPr>
            <p:cNvPr id="6"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
        <p:nvSpPr>
          <p:cNvPr id="8" name="Title 5"/>
          <p:cNvSpPr txBox="1">
            <a:spLocks/>
          </p:cNvSpPr>
          <p:nvPr/>
        </p:nvSpPr>
        <p:spPr>
          <a:xfrm>
            <a:off x="928838" y="3065899"/>
            <a:ext cx="10058400" cy="733800"/>
          </a:xfrm>
          <a:prstGeom prst="rect">
            <a:avLst/>
          </a:prstGeom>
        </p:spPr>
        <p:txBody>
          <a:bodyPr anchor="t">
            <a:normAutofit fontScale="825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b="1" cap="all" dirty="0" smtClean="0">
                <a:effectLst>
                  <a:outerShdw blurRad="38100" dist="38100" dir="2700000" algn="tl">
                    <a:srgbClr val="000000">
                      <a:alpha val="43137"/>
                    </a:srgbClr>
                  </a:outerShdw>
                </a:effectLst>
              </a:rPr>
              <a:t>What have We learned from this parable?</a:t>
            </a:r>
            <a:endParaRPr lang="en-GB"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734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4395" y="783773"/>
            <a:ext cx="11150930" cy="6186309"/>
          </a:xfrm>
          <a:prstGeom prst="rect">
            <a:avLst/>
          </a:prstGeom>
          <a:noFill/>
        </p:spPr>
        <p:txBody>
          <a:bodyPr wrap="square" rtlCol="0">
            <a:spAutoFit/>
          </a:bodyPr>
          <a:lstStyle/>
          <a:p>
            <a:r>
              <a:rPr lang="en-US" sz="3600" b="1" u="sng" cap="all" dirty="0" smtClean="0"/>
              <a:t>Introduction:</a:t>
            </a:r>
            <a:endParaRPr lang="en-US" sz="3600" b="1" u="sng" cap="all" dirty="0"/>
          </a:p>
          <a:p>
            <a:r>
              <a:rPr lang="en-US" dirty="0"/>
              <a:t/>
            </a:r>
            <a:br>
              <a:rPr lang="en-US" dirty="0"/>
            </a:br>
            <a:endParaRPr lang="en-US" dirty="0" smtClean="0"/>
          </a:p>
          <a:p>
            <a:pPr marL="571500" indent="-571500">
              <a:buFont typeface="Wingdings" panose="05000000000000000000" pitchFamily="2" charset="2"/>
              <a:buChar char="v"/>
            </a:pPr>
            <a:r>
              <a:rPr lang="en-US" sz="2400" cap="all" dirty="0" smtClean="0"/>
              <a:t>What is a parable?</a:t>
            </a:r>
          </a:p>
          <a:p>
            <a:pPr marL="571500" indent="-571500">
              <a:buFont typeface="Wingdings" panose="05000000000000000000" pitchFamily="2" charset="2"/>
              <a:buChar char="v"/>
            </a:pPr>
            <a:endParaRPr lang="en-US" sz="2400" cap="all" dirty="0"/>
          </a:p>
          <a:p>
            <a:pPr marL="571500" indent="-571500">
              <a:buFont typeface="Wingdings" panose="05000000000000000000" pitchFamily="2" charset="2"/>
              <a:buChar char="v"/>
            </a:pPr>
            <a:r>
              <a:rPr lang="en-US" sz="2400" cap="all" dirty="0" smtClean="0"/>
              <a:t>Why did Jesus teach in parables?</a:t>
            </a:r>
          </a:p>
          <a:p>
            <a:pPr marL="571500" indent="-571500">
              <a:buFont typeface="Wingdings" panose="05000000000000000000" pitchFamily="2" charset="2"/>
              <a:buChar char="v"/>
            </a:pPr>
            <a:endParaRPr lang="en-US" sz="2400" cap="all" dirty="0"/>
          </a:p>
          <a:p>
            <a:pPr marL="571500" indent="-571500">
              <a:buFont typeface="Wingdings" panose="05000000000000000000" pitchFamily="2" charset="2"/>
              <a:buChar char="v"/>
            </a:pPr>
            <a:r>
              <a:rPr lang="en-US" sz="2400" cap="all" dirty="0" smtClean="0"/>
              <a:t>What </a:t>
            </a:r>
            <a:r>
              <a:rPr lang="en-US" sz="2400" cap="all" dirty="0"/>
              <a:t>is the meaning of </a:t>
            </a:r>
            <a:r>
              <a:rPr lang="en-US" sz="2400" cap="all" dirty="0" smtClean="0"/>
              <a:t>the </a:t>
            </a:r>
            <a:r>
              <a:rPr lang="en-US" sz="2400" cap="all" dirty="0"/>
              <a:t>parable of the mustard </a:t>
            </a:r>
            <a:r>
              <a:rPr lang="en-US" sz="2400" cap="all" dirty="0" smtClean="0"/>
              <a:t>seed?</a:t>
            </a:r>
          </a:p>
          <a:p>
            <a:pPr marL="571500" indent="-571500">
              <a:buFont typeface="Wingdings" panose="05000000000000000000" pitchFamily="2" charset="2"/>
              <a:buChar char="v"/>
            </a:pPr>
            <a:endParaRPr lang="en-US" sz="2400" cap="all" dirty="0"/>
          </a:p>
          <a:p>
            <a:pPr marL="571500" indent="-571500">
              <a:buFont typeface="Wingdings" panose="05000000000000000000" pitchFamily="2" charset="2"/>
              <a:buChar char="v"/>
            </a:pPr>
            <a:r>
              <a:rPr lang="en-US" sz="2400" cap="all" dirty="0" smtClean="0"/>
              <a:t>How </a:t>
            </a:r>
            <a:r>
              <a:rPr lang="en-US" sz="2400" cap="all" dirty="0"/>
              <a:t>do we apply this parable as professional and in </a:t>
            </a:r>
            <a:r>
              <a:rPr lang="en-US" sz="2400" cap="all" dirty="0" smtClean="0"/>
              <a:t>business?</a:t>
            </a:r>
            <a:endParaRPr lang="en-GB" sz="2400" cap="all" dirty="0" smtClean="0"/>
          </a:p>
          <a:p>
            <a:pPr marL="571500" indent="-571500">
              <a:buFont typeface="Wingdings" panose="05000000000000000000" pitchFamily="2" charset="2"/>
              <a:buChar char="v"/>
            </a:pPr>
            <a:endParaRPr lang="en-GB" sz="2400" cap="all" dirty="0"/>
          </a:p>
          <a:p>
            <a:pPr marL="571500" indent="-571500">
              <a:buFont typeface="Wingdings" panose="05000000000000000000" pitchFamily="2" charset="2"/>
              <a:buChar char="v"/>
            </a:pPr>
            <a:r>
              <a:rPr lang="en-US" sz="2400" cap="all" dirty="0" smtClean="0"/>
              <a:t>What Have we Learned from this parable?</a:t>
            </a:r>
          </a:p>
          <a:p>
            <a:pPr marL="571500" indent="-571500">
              <a:buFont typeface="Wingdings" panose="05000000000000000000" pitchFamily="2" charset="2"/>
              <a:buChar char="v"/>
            </a:pPr>
            <a:endParaRPr lang="en-US" sz="2400" cap="all" dirty="0" smtClean="0"/>
          </a:p>
          <a:p>
            <a:pPr marL="571500" indent="-571500">
              <a:buFont typeface="Wingdings" panose="05000000000000000000" pitchFamily="2" charset="2"/>
              <a:buChar char="v"/>
            </a:pPr>
            <a:r>
              <a:rPr lang="en-US" sz="2400" cap="all" dirty="0" smtClean="0"/>
              <a:t>discussion</a:t>
            </a:r>
            <a:endParaRPr lang="en-US" sz="2400" cap="all" dirty="0" smtClean="0"/>
          </a:p>
          <a:p>
            <a:pPr marL="571500" indent="-571500">
              <a:buFont typeface="Wingdings" panose="05000000000000000000" pitchFamily="2" charset="2"/>
              <a:buChar char="v"/>
            </a:pPr>
            <a:endParaRPr lang="en-US" sz="2400" cap="all" dirty="0"/>
          </a:p>
          <a:p>
            <a:pPr marL="571500" indent="-571500">
              <a:buFont typeface="Wingdings" panose="05000000000000000000" pitchFamily="2" charset="2"/>
              <a:buChar char="v"/>
            </a:pPr>
            <a:endParaRPr lang="en-US" sz="3600" cap="all" dirty="0" smtClean="0"/>
          </a:p>
        </p:txBody>
      </p:sp>
    </p:spTree>
    <p:extLst>
      <p:ext uri="{BB962C8B-B14F-4D97-AF65-F5344CB8AC3E}">
        <p14:creationId xmlns:p14="http://schemas.microsoft.com/office/powerpoint/2010/main" val="1819715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3133" y="142505"/>
            <a:ext cx="11519065" cy="6186309"/>
          </a:xfrm>
          <a:prstGeom prst="rect">
            <a:avLst/>
          </a:prstGeom>
          <a:noFill/>
        </p:spPr>
        <p:txBody>
          <a:bodyPr wrap="square" rtlCol="0">
            <a:spAutoFit/>
          </a:bodyPr>
          <a:lstStyle/>
          <a:p>
            <a:r>
              <a:rPr lang="en-US" b="1" u="sng" dirty="0" smtClean="0">
                <a:effectLst>
                  <a:outerShdw blurRad="38100" dist="38100" dir="2700000" algn="tl">
                    <a:srgbClr val="000000">
                      <a:alpha val="43137"/>
                    </a:srgbClr>
                  </a:outerShdw>
                </a:effectLst>
              </a:rPr>
              <a:t>Answer:</a:t>
            </a:r>
          </a:p>
          <a:p>
            <a:endParaRPr lang="en-US" dirty="0" smtClean="0"/>
          </a:p>
          <a:p>
            <a:r>
              <a:rPr lang="en-US" dirty="0" smtClean="0"/>
              <a:t>When </a:t>
            </a:r>
            <a:r>
              <a:rPr lang="en-US" dirty="0"/>
              <a:t>God’s grace touches our lives it starts out </a:t>
            </a:r>
            <a:r>
              <a:rPr lang="en-US" b="1" u="sng" cap="all" dirty="0">
                <a:solidFill>
                  <a:srgbClr val="FF0000"/>
                </a:solidFill>
              </a:rPr>
              <a:t>small</a:t>
            </a:r>
            <a:r>
              <a:rPr lang="en-US" dirty="0">
                <a:solidFill>
                  <a:srgbClr val="FF0000"/>
                </a:solidFill>
              </a:rPr>
              <a:t> </a:t>
            </a:r>
            <a:r>
              <a:rPr lang="en-US" dirty="0"/>
              <a:t>and can be </a:t>
            </a:r>
            <a:r>
              <a:rPr lang="en-US" b="1" u="sng" cap="all" dirty="0">
                <a:solidFill>
                  <a:srgbClr val="FF0000"/>
                </a:solidFill>
              </a:rPr>
              <a:t>increased</a:t>
            </a:r>
            <a:r>
              <a:rPr lang="en-US" dirty="0"/>
              <a:t>.  We can experience more of His </a:t>
            </a:r>
            <a:r>
              <a:rPr lang="en-US" b="1" u="sng" cap="all" dirty="0">
                <a:solidFill>
                  <a:srgbClr val="FF0000"/>
                </a:solidFill>
              </a:rPr>
              <a:t>favor</a:t>
            </a:r>
            <a:r>
              <a:rPr lang="en-US" dirty="0">
                <a:solidFill>
                  <a:srgbClr val="FF0000"/>
                </a:solidFill>
              </a:rPr>
              <a:t> </a:t>
            </a:r>
            <a:r>
              <a:rPr lang="en-US" dirty="0"/>
              <a:t>from day to day.  </a:t>
            </a:r>
            <a:endParaRPr lang="en-US" dirty="0" smtClean="0"/>
          </a:p>
          <a:p>
            <a:endParaRPr lang="en-US" dirty="0"/>
          </a:p>
          <a:p>
            <a:r>
              <a:rPr lang="en-US" b="1" u="sng" dirty="0" smtClean="0"/>
              <a:t>In </a:t>
            </a:r>
            <a:r>
              <a:rPr lang="en-US" b="1" u="sng" dirty="0"/>
              <a:t>2 Peter 1:2 </a:t>
            </a:r>
            <a:r>
              <a:rPr lang="en-US" b="1" u="sng" dirty="0" smtClean="0"/>
              <a:t>[Grace and peace be yours in abundance through the knowledge of God and Jesus our Lord.]</a:t>
            </a:r>
          </a:p>
          <a:p>
            <a:endParaRPr lang="en-US" dirty="0"/>
          </a:p>
          <a:p>
            <a:r>
              <a:rPr lang="en-US" dirty="0"/>
              <a:t>W</a:t>
            </a:r>
            <a:r>
              <a:rPr lang="en-US" dirty="0" smtClean="0"/>
              <a:t>e </a:t>
            </a:r>
            <a:r>
              <a:rPr lang="en-US" dirty="0"/>
              <a:t>are told that God’s grace is multiplied to us “</a:t>
            </a:r>
            <a:r>
              <a:rPr lang="en-US" b="1" dirty="0">
                <a:solidFill>
                  <a:srgbClr val="FF0000"/>
                </a:solidFill>
              </a:rPr>
              <a:t>in the knowledge of God </a:t>
            </a:r>
            <a:r>
              <a:rPr lang="en-US" b="1" u="sng" cap="all" dirty="0"/>
              <a:t>and</a:t>
            </a:r>
            <a:r>
              <a:rPr lang="en-US" b="1" dirty="0"/>
              <a:t> </a:t>
            </a:r>
            <a:r>
              <a:rPr lang="en-US" b="1" dirty="0">
                <a:solidFill>
                  <a:srgbClr val="FF0000"/>
                </a:solidFill>
              </a:rPr>
              <a:t>of Jesus our Lord</a:t>
            </a:r>
            <a:r>
              <a:rPr lang="en-US" dirty="0"/>
              <a:t>”.  The more you behold Jesus and His love for you, the more you will see His favor work for you.  </a:t>
            </a:r>
            <a:endParaRPr lang="en-US" dirty="0" smtClean="0"/>
          </a:p>
          <a:p>
            <a:endParaRPr lang="en-US" dirty="0"/>
          </a:p>
          <a:p>
            <a:r>
              <a:rPr lang="en-US" b="1" u="sng" dirty="0" smtClean="0"/>
              <a:t>Maybe as an example but not necessary must be this way:</a:t>
            </a:r>
          </a:p>
          <a:p>
            <a:r>
              <a:rPr lang="en-US" dirty="0" smtClean="0"/>
              <a:t>So </a:t>
            </a:r>
            <a:r>
              <a:rPr lang="en-US" dirty="0"/>
              <a:t>if you are a business man you will find people just wanting to do business with you because they like you and feel good about you.  If you are a doctor, you will find patients favoring you and you will have more patients that you can handle. </a:t>
            </a:r>
            <a:endParaRPr lang="en-US" dirty="0" smtClean="0"/>
          </a:p>
          <a:p>
            <a:endParaRPr lang="en-US" dirty="0"/>
          </a:p>
          <a:p>
            <a:r>
              <a:rPr lang="en-US" b="1" u="sng" cap="all" dirty="0">
                <a:solidFill>
                  <a:srgbClr val="FF0000"/>
                </a:solidFill>
              </a:rPr>
              <a:t>Faith</a:t>
            </a:r>
            <a:r>
              <a:rPr lang="en-US" dirty="0">
                <a:solidFill>
                  <a:srgbClr val="FF0000"/>
                </a:solidFill>
              </a:rPr>
              <a:t> </a:t>
            </a:r>
            <a:r>
              <a:rPr lang="en-US" dirty="0"/>
              <a:t>is like a spark or small seed and Jesus is the dynamite powder and as we believe in God’s goodness and love toward us, He wants you to know how willing He is to act on your behalf to bless you, and how, with Christ, He </a:t>
            </a:r>
            <a:r>
              <a:rPr lang="en-US" dirty="0">
                <a:solidFill>
                  <a:srgbClr val="FF0000"/>
                </a:solidFill>
              </a:rPr>
              <a:t>will freely give you every good </a:t>
            </a:r>
            <a:r>
              <a:rPr lang="en-US" dirty="0" smtClean="0">
                <a:solidFill>
                  <a:srgbClr val="FF0000"/>
                </a:solidFill>
              </a:rPr>
              <a:t>thing</a:t>
            </a:r>
            <a:r>
              <a:rPr lang="en-US" dirty="0"/>
              <a:t> </a:t>
            </a:r>
            <a:r>
              <a:rPr lang="en-US" dirty="0" smtClean="0"/>
              <a:t>as promised in</a:t>
            </a:r>
          </a:p>
          <a:p>
            <a:r>
              <a:rPr lang="en-US" b="1" u="sng" dirty="0" smtClean="0"/>
              <a:t>(Romans 8:32): He who did not spare his own Son, but gave him up for us all – how will he not also, along with him, graciously give us all things.</a:t>
            </a:r>
          </a:p>
          <a:p>
            <a:endParaRPr lang="en-US" dirty="0"/>
          </a:p>
          <a:p>
            <a:r>
              <a:rPr lang="en-US" dirty="0" smtClean="0"/>
              <a:t>God </a:t>
            </a:r>
            <a:r>
              <a:rPr lang="en-US" dirty="0"/>
              <a:t>wants us to always be conscious of His grace abounding toward us and </a:t>
            </a:r>
            <a:r>
              <a:rPr lang="en-US" b="1" u="sng" cap="all" dirty="0" smtClean="0">
                <a:solidFill>
                  <a:srgbClr val="FF0000"/>
                </a:solidFill>
              </a:rPr>
              <a:t>all-encompassing</a:t>
            </a:r>
            <a:r>
              <a:rPr lang="en-US" dirty="0" smtClean="0"/>
              <a:t> </a:t>
            </a:r>
            <a:r>
              <a:rPr lang="en-US" dirty="0"/>
              <a:t>us.  It is God’s grace that supplies and multiplies the little that we have and fills us up to overflowing. </a:t>
            </a:r>
          </a:p>
        </p:txBody>
      </p:sp>
    </p:spTree>
    <p:extLst>
      <p:ext uri="{BB962C8B-B14F-4D97-AF65-F5344CB8AC3E}">
        <p14:creationId xmlns:p14="http://schemas.microsoft.com/office/powerpoint/2010/main" val="3485625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3133" y="142505"/>
            <a:ext cx="11519065" cy="3970318"/>
          </a:xfrm>
          <a:prstGeom prst="rect">
            <a:avLst/>
          </a:prstGeom>
          <a:noFill/>
        </p:spPr>
        <p:txBody>
          <a:bodyPr wrap="square" rtlCol="0">
            <a:spAutoFit/>
          </a:bodyPr>
          <a:lstStyle/>
          <a:p>
            <a:endParaRPr lang="en-US" dirty="0" smtClean="0"/>
          </a:p>
          <a:p>
            <a:r>
              <a:rPr lang="en-US" b="1" u="sng" dirty="0" smtClean="0"/>
              <a:t>Philippians 4:19 [Whatever you have learned or received or heard from me, or seen in me – put it into practice. And the God of peace will be with you.]</a:t>
            </a:r>
          </a:p>
          <a:p>
            <a:endParaRPr lang="en-US" dirty="0" smtClean="0"/>
          </a:p>
          <a:p>
            <a:r>
              <a:rPr lang="en-US" dirty="0" smtClean="0"/>
              <a:t>Philippians </a:t>
            </a:r>
            <a:r>
              <a:rPr lang="en-US" dirty="0"/>
              <a:t>4:19 </a:t>
            </a:r>
            <a:r>
              <a:rPr lang="en-US" b="1" u="sng" cap="all" dirty="0" smtClean="0">
                <a:solidFill>
                  <a:srgbClr val="FF0000"/>
                </a:solidFill>
              </a:rPr>
              <a:t>means</a:t>
            </a:r>
            <a:r>
              <a:rPr lang="en-US" dirty="0" smtClean="0">
                <a:solidFill>
                  <a:srgbClr val="FF0000"/>
                </a:solidFill>
              </a:rPr>
              <a:t> </a:t>
            </a:r>
            <a:r>
              <a:rPr lang="en-US" dirty="0" smtClean="0"/>
              <a:t>“And </a:t>
            </a:r>
            <a:r>
              <a:rPr lang="en-US" dirty="0"/>
              <a:t>my God shall supply all your need according to His riches in glory by Christ Jesus.”  You know, no man can truly enjoy living in this world without God’s strength in his life, God’s favor in his work and relationships, God’s protection for him and his family, God’s increase in his finances, and God’s health for his body.  That is why we need to stay in God’s Word and feed on Jesus and His love for us.  So that then, we will be filled with the fullness of God</a:t>
            </a:r>
            <a:r>
              <a:rPr lang="en-US" dirty="0" smtClean="0"/>
              <a:t>.</a:t>
            </a:r>
          </a:p>
          <a:p>
            <a:endParaRPr lang="en-US" dirty="0"/>
          </a:p>
          <a:p>
            <a:r>
              <a:rPr lang="en-US" sz="3600" b="1" u="sng" cap="all" dirty="0" smtClean="0">
                <a:solidFill>
                  <a:srgbClr val="FF0000"/>
                </a:solidFill>
              </a:rPr>
              <a:t>[WE NEED to put it into practice what we have learned]</a:t>
            </a:r>
          </a:p>
        </p:txBody>
      </p:sp>
    </p:spTree>
    <p:extLst>
      <p:ext uri="{BB962C8B-B14F-4D97-AF65-F5344CB8AC3E}">
        <p14:creationId xmlns:p14="http://schemas.microsoft.com/office/powerpoint/2010/main" val="3881093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3133" y="142505"/>
            <a:ext cx="11519065" cy="5447645"/>
          </a:xfrm>
          <a:prstGeom prst="rect">
            <a:avLst/>
          </a:prstGeom>
          <a:noFill/>
        </p:spPr>
        <p:txBody>
          <a:bodyPr wrap="square" rtlCol="0">
            <a:spAutoFit/>
          </a:bodyPr>
          <a:lstStyle/>
          <a:p>
            <a:r>
              <a:rPr lang="en-US" sz="2400" b="1" u="sng" cap="all" dirty="0" smtClean="0"/>
              <a:t>Let </a:t>
            </a:r>
            <a:r>
              <a:rPr lang="en-US" sz="2400" b="1" u="sng" cap="all" dirty="0"/>
              <a:t>me summarize the lessons Jesus teaches from this parable:</a:t>
            </a:r>
          </a:p>
          <a:p>
            <a:r>
              <a:rPr lang="en-US" dirty="0"/>
              <a:t/>
            </a:r>
            <a:br>
              <a:rPr lang="en-US" dirty="0"/>
            </a:br>
            <a:endParaRPr lang="en-US" dirty="0" smtClean="0"/>
          </a:p>
          <a:p>
            <a:r>
              <a:rPr lang="en-US" b="1" u="sng" dirty="0" smtClean="0"/>
              <a:t>1</a:t>
            </a:r>
            <a:r>
              <a:rPr lang="en-US" b="1" u="sng" dirty="0"/>
              <a:t>. SIZE DOESN’T MATTER TO GOD</a:t>
            </a:r>
            <a:r>
              <a:rPr lang="en-US" dirty="0"/>
              <a:t/>
            </a:r>
            <a:br>
              <a:rPr lang="en-US" dirty="0"/>
            </a:br>
            <a:r>
              <a:rPr lang="en-US" dirty="0"/>
              <a:t>You will </a:t>
            </a:r>
            <a:r>
              <a:rPr lang="en-US" b="1" u="sng" cap="all" dirty="0">
                <a:solidFill>
                  <a:srgbClr val="FF0000"/>
                </a:solidFill>
              </a:rPr>
              <a:t>never</a:t>
            </a:r>
            <a:r>
              <a:rPr lang="en-US" dirty="0">
                <a:solidFill>
                  <a:srgbClr val="FF0000"/>
                </a:solidFill>
              </a:rPr>
              <a:t> </a:t>
            </a:r>
            <a:r>
              <a:rPr lang="en-US" dirty="0"/>
              <a:t>be too </a:t>
            </a:r>
            <a:r>
              <a:rPr lang="en-US" b="1" dirty="0">
                <a:solidFill>
                  <a:srgbClr val="FF0000"/>
                </a:solidFill>
              </a:rPr>
              <a:t>small</a:t>
            </a:r>
            <a:r>
              <a:rPr lang="en-US" dirty="0">
                <a:solidFill>
                  <a:srgbClr val="FF0000"/>
                </a:solidFill>
              </a:rPr>
              <a:t> </a:t>
            </a:r>
            <a:r>
              <a:rPr lang="en-US" dirty="0"/>
              <a:t>for God and, as a matter of fact, </a:t>
            </a:r>
            <a:r>
              <a:rPr lang="en-US" b="1" cap="all" dirty="0">
                <a:solidFill>
                  <a:srgbClr val="FF0000"/>
                </a:solidFill>
              </a:rPr>
              <a:t>you’re just the right size</a:t>
            </a:r>
            <a:r>
              <a:rPr lang="en-US" dirty="0"/>
              <a:t> for God to use you right now.  </a:t>
            </a:r>
            <a:r>
              <a:rPr lang="en-US" dirty="0">
                <a:solidFill>
                  <a:srgbClr val="FF0000"/>
                </a:solidFill>
              </a:rPr>
              <a:t>God is more concerned with what you’re becoming, not with what size you are right now.</a:t>
            </a:r>
            <a:br>
              <a:rPr lang="en-US" dirty="0">
                <a:solidFill>
                  <a:srgbClr val="FF0000"/>
                </a:solidFill>
              </a:rPr>
            </a:br>
            <a:r>
              <a:rPr lang="en-US" dirty="0"/>
              <a:t/>
            </a:r>
            <a:br>
              <a:rPr lang="en-US" dirty="0"/>
            </a:br>
            <a:r>
              <a:rPr lang="en-US" b="1" u="sng" dirty="0"/>
              <a:t>2. GOD WANTS YOU TO GROW</a:t>
            </a:r>
          </a:p>
          <a:p>
            <a:r>
              <a:rPr lang="en-US" dirty="0"/>
              <a:t>God always wants to make the small larger just like a seed as it grows into a plant.</a:t>
            </a:r>
          </a:p>
          <a:p>
            <a:endParaRPr lang="en-US" dirty="0" smtClean="0"/>
          </a:p>
          <a:p>
            <a:r>
              <a:rPr lang="en-US" b="1" u="sng" dirty="0" smtClean="0"/>
              <a:t>3</a:t>
            </a:r>
            <a:r>
              <a:rPr lang="en-US" b="1" u="sng" dirty="0"/>
              <a:t>. GROWTH MUST BE ACCOMPANIED WITH WISDOM</a:t>
            </a:r>
          </a:p>
          <a:p>
            <a:r>
              <a:rPr lang="en-US" dirty="0"/>
              <a:t>You have to know who is in your tree and make sure that they don’t have a </a:t>
            </a:r>
            <a:r>
              <a:rPr lang="en-US" dirty="0" smtClean="0"/>
              <a:t>evil’s tools in </a:t>
            </a:r>
            <a:r>
              <a:rPr lang="en-US" dirty="0"/>
              <a:t>their hand</a:t>
            </a:r>
            <a:r>
              <a:rPr lang="en-US" dirty="0" smtClean="0"/>
              <a:t>. God </a:t>
            </a:r>
            <a:r>
              <a:rPr lang="en-US" dirty="0"/>
              <a:t>is the one who causes the seed to grow.  The farmer can’t make it grow</a:t>
            </a:r>
            <a:r>
              <a:rPr lang="en-US" dirty="0" smtClean="0"/>
              <a:t>. God </a:t>
            </a:r>
            <a:r>
              <a:rPr lang="en-US" dirty="0"/>
              <a:t>causes the smallest, most insignificant seed to grow into something that is the biggest and greatest tree. There is no limit with God.  In God’s kingdom a plant doesn’t stay a plant it becomes a tree. </a:t>
            </a:r>
            <a:endParaRPr lang="en-US" dirty="0" smtClean="0"/>
          </a:p>
          <a:p>
            <a:endParaRPr lang="en-US" dirty="0"/>
          </a:p>
          <a:p>
            <a:r>
              <a:rPr lang="en-US" b="1" dirty="0"/>
              <a:t>1 Corinthians 3:6,7 says, “I planted the seed, </a:t>
            </a:r>
            <a:r>
              <a:rPr lang="en-US" b="1" dirty="0" err="1"/>
              <a:t>Apollos</a:t>
            </a:r>
            <a:r>
              <a:rPr lang="en-US" b="1" dirty="0"/>
              <a:t> watered it, but God made it grow. So neither he who plants nor he who waters is anything, but only God, who makes things grow.” </a:t>
            </a:r>
          </a:p>
          <a:p>
            <a:endParaRPr lang="en-US" dirty="0"/>
          </a:p>
        </p:txBody>
      </p:sp>
    </p:spTree>
    <p:extLst>
      <p:ext uri="{BB962C8B-B14F-4D97-AF65-F5344CB8AC3E}">
        <p14:creationId xmlns:p14="http://schemas.microsoft.com/office/powerpoint/2010/main" val="2851152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045030"/>
            <a:ext cx="10367159" cy="3416320"/>
          </a:xfrm>
          <a:prstGeom prst="rect">
            <a:avLst/>
          </a:prstGeom>
          <a:noFill/>
        </p:spPr>
        <p:txBody>
          <a:bodyPr wrap="square" rtlCol="0">
            <a:spAutoFit/>
          </a:bodyPr>
          <a:lstStyle/>
          <a:p>
            <a:r>
              <a:rPr lang="en-US" sz="3600" b="1" u="sng" cap="all" dirty="0" smtClean="0"/>
              <a:t>discussion:</a:t>
            </a:r>
            <a:endParaRPr lang="en-US" sz="3600" b="1" u="sng" cap="all" dirty="0"/>
          </a:p>
          <a:p>
            <a:r>
              <a:rPr lang="en-US" dirty="0"/>
              <a:t/>
            </a:r>
            <a:br>
              <a:rPr lang="en-US" dirty="0"/>
            </a:br>
            <a:endParaRPr lang="en-US" dirty="0" smtClean="0"/>
          </a:p>
          <a:p>
            <a:r>
              <a:rPr lang="en-US" sz="3600" b="1" dirty="0" smtClean="0"/>
              <a:t>1</a:t>
            </a:r>
            <a:r>
              <a:rPr lang="en-US" sz="3600" b="1" dirty="0"/>
              <a:t>. </a:t>
            </a:r>
            <a:r>
              <a:rPr lang="en-US" sz="3600" b="1" dirty="0" smtClean="0"/>
              <a:t>Which of the smallest seed in your life that you want to pay attention?</a:t>
            </a:r>
            <a:endParaRPr lang="en-US" sz="3600" b="1" dirty="0"/>
          </a:p>
          <a:p>
            <a:endParaRPr lang="en-US" sz="3600" b="1" dirty="0"/>
          </a:p>
          <a:p>
            <a:r>
              <a:rPr lang="en-US" sz="3600" b="1" dirty="0" smtClean="0"/>
              <a:t>2. And how you would nurture it to grow?</a:t>
            </a:r>
          </a:p>
        </p:txBody>
      </p:sp>
    </p:spTree>
    <p:extLst>
      <p:ext uri="{BB962C8B-B14F-4D97-AF65-F5344CB8AC3E}">
        <p14:creationId xmlns:p14="http://schemas.microsoft.com/office/powerpoint/2010/main" val="2186021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737" y="1980359"/>
            <a:ext cx="3708493" cy="246383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9480" y="712519"/>
            <a:ext cx="7654754" cy="4999511"/>
          </a:xfrm>
          <a:prstGeom prst="rect">
            <a:avLst/>
          </a:prstGeom>
        </p:spPr>
      </p:pic>
    </p:spTree>
    <p:extLst>
      <p:ext uri="{BB962C8B-B14F-4D97-AF65-F5344CB8AC3E}">
        <p14:creationId xmlns:p14="http://schemas.microsoft.com/office/powerpoint/2010/main" val="3744130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280825" y="98856"/>
            <a:ext cx="1812784" cy="1034804"/>
            <a:chOff x="10443411" y="-4556"/>
            <a:chExt cx="1812784" cy="1034804"/>
          </a:xfrm>
        </p:grpSpPr>
        <p:sp>
          <p:nvSpPr>
            <p:cNvPr id="6"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
        <p:nvSpPr>
          <p:cNvPr id="8" name="Title 5"/>
          <p:cNvSpPr txBox="1">
            <a:spLocks/>
          </p:cNvSpPr>
          <p:nvPr/>
        </p:nvSpPr>
        <p:spPr>
          <a:xfrm>
            <a:off x="928838" y="3065899"/>
            <a:ext cx="10058400" cy="733800"/>
          </a:xfrm>
          <a:prstGeom prst="rect">
            <a:avLst/>
          </a:prstGeom>
        </p:spPr>
        <p:txBody>
          <a:bodyPr anchor="t">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b="1" cap="all" dirty="0" smtClean="0">
                <a:effectLst>
                  <a:outerShdw blurRad="38100" dist="38100" dir="2700000" algn="tl">
                    <a:srgbClr val="000000">
                      <a:alpha val="43137"/>
                    </a:srgbClr>
                  </a:outerShdw>
                </a:effectLst>
              </a:rPr>
              <a:t>What is a parable?</a:t>
            </a:r>
            <a:endParaRPr lang="en-GB"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0959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007" y="783771"/>
            <a:ext cx="11519065" cy="2985433"/>
          </a:xfrm>
          <a:prstGeom prst="rect">
            <a:avLst/>
          </a:prstGeom>
          <a:noFill/>
        </p:spPr>
        <p:txBody>
          <a:bodyPr wrap="square" rtlCol="0">
            <a:spAutoFit/>
          </a:bodyPr>
          <a:lstStyle/>
          <a:p>
            <a:r>
              <a:rPr lang="en-US" dirty="0" smtClean="0"/>
              <a:t>A </a:t>
            </a:r>
            <a:r>
              <a:rPr lang="en-US" dirty="0"/>
              <a:t>parable is, </a:t>
            </a:r>
            <a:r>
              <a:rPr lang="en-US" dirty="0" smtClean="0"/>
              <a:t>an earthly </a:t>
            </a:r>
            <a:r>
              <a:rPr lang="en-US" b="1" u="sng" dirty="0" smtClean="0">
                <a:solidFill>
                  <a:srgbClr val="FF0000"/>
                </a:solidFill>
              </a:rPr>
              <a:t>story</a:t>
            </a:r>
            <a:r>
              <a:rPr lang="en-US" dirty="0" smtClean="0"/>
              <a:t> </a:t>
            </a:r>
            <a:r>
              <a:rPr lang="en-US" dirty="0"/>
              <a:t>with a </a:t>
            </a:r>
            <a:r>
              <a:rPr lang="en-US" b="1" u="sng" cap="all" dirty="0">
                <a:solidFill>
                  <a:srgbClr val="FF0000"/>
                </a:solidFill>
              </a:rPr>
              <a:t>heavenly</a:t>
            </a:r>
            <a:r>
              <a:rPr lang="en-US" dirty="0">
                <a:solidFill>
                  <a:srgbClr val="FF0000"/>
                </a:solidFill>
              </a:rPr>
              <a:t> </a:t>
            </a:r>
            <a:r>
              <a:rPr lang="en-US" dirty="0" smtClean="0"/>
              <a:t>meaning. It is a statement that conveys a meaning indirectly by the use of </a:t>
            </a:r>
            <a:r>
              <a:rPr lang="en-US" b="1" u="sng" dirty="0" smtClean="0">
                <a:solidFill>
                  <a:srgbClr val="FF0000"/>
                </a:solidFill>
              </a:rPr>
              <a:t>comparison</a:t>
            </a:r>
            <a:r>
              <a:rPr lang="en-US" dirty="0" smtClean="0">
                <a:solidFill>
                  <a:srgbClr val="FF0000"/>
                </a:solidFill>
              </a:rPr>
              <a:t> </a:t>
            </a:r>
            <a:r>
              <a:rPr lang="en-US" dirty="0" smtClean="0"/>
              <a:t>or an </a:t>
            </a:r>
            <a:r>
              <a:rPr lang="en-US" b="1" u="sng" dirty="0" smtClean="0">
                <a:solidFill>
                  <a:srgbClr val="FF0000"/>
                </a:solidFill>
              </a:rPr>
              <a:t>analogy</a:t>
            </a:r>
            <a:r>
              <a:rPr lang="en-US" dirty="0" smtClean="0"/>
              <a:t>.</a:t>
            </a:r>
          </a:p>
          <a:p>
            <a:endParaRPr lang="en-US" dirty="0"/>
          </a:p>
          <a:p>
            <a:r>
              <a:rPr lang="en-US" sz="2000" b="1" dirty="0" smtClean="0"/>
              <a:t>[Try to explain the difference between a FABLE and a PARABLE]</a:t>
            </a:r>
            <a:r>
              <a:rPr lang="en-US" dirty="0"/>
              <a:t/>
            </a:r>
            <a:br>
              <a:rPr lang="en-US" dirty="0"/>
            </a:br>
            <a:r>
              <a:rPr lang="en-US" dirty="0"/>
              <a:t/>
            </a:r>
            <a:br>
              <a:rPr lang="en-US" dirty="0"/>
            </a:br>
            <a:r>
              <a:rPr lang="en-US" dirty="0" smtClean="0"/>
              <a:t>Interpreting </a:t>
            </a:r>
            <a:r>
              <a:rPr lang="en-US" dirty="0"/>
              <a:t>a parable </a:t>
            </a:r>
            <a:r>
              <a:rPr lang="en-US" dirty="0" smtClean="0"/>
              <a:t>is difficult and can </a:t>
            </a:r>
            <a:r>
              <a:rPr lang="en-US" dirty="0"/>
              <a:t>present some </a:t>
            </a:r>
            <a:r>
              <a:rPr lang="en-US" dirty="0" smtClean="0"/>
              <a:t>challenges. </a:t>
            </a:r>
            <a:r>
              <a:rPr lang="en-US" dirty="0"/>
              <a:t>Sometimes, interpretation is easy because the Lord Himself gave the </a:t>
            </a:r>
            <a:r>
              <a:rPr lang="en-US" dirty="0" smtClean="0"/>
              <a:t>interpretation example (1) the </a:t>
            </a:r>
            <a:r>
              <a:rPr lang="en-US" dirty="0"/>
              <a:t>Parable of the Sower and the Parable of the Wheat and the Tares are both explained in Matthew 13. </a:t>
            </a:r>
            <a:endParaRPr lang="en-US" dirty="0" smtClean="0"/>
          </a:p>
          <a:p>
            <a:endParaRPr lang="en-US" dirty="0"/>
          </a:p>
          <a:p>
            <a:r>
              <a:rPr lang="en-US" sz="2400" b="1" dirty="0" smtClean="0">
                <a:solidFill>
                  <a:srgbClr val="FF0000"/>
                </a:solidFill>
              </a:rPr>
              <a:t>And my task today is to interpret the </a:t>
            </a:r>
            <a:r>
              <a:rPr lang="en-US" sz="2400" b="1" u="sng" dirty="0" smtClean="0">
                <a:solidFill>
                  <a:srgbClr val="FF0000"/>
                </a:solidFill>
              </a:rPr>
              <a:t>Parable of the Mustard Seed </a:t>
            </a:r>
            <a:r>
              <a:rPr lang="en-US" sz="2400" b="1" dirty="0" smtClean="0">
                <a:solidFill>
                  <a:srgbClr val="FF0000"/>
                </a:solidFill>
              </a:rPr>
              <a:t>to all of you. </a:t>
            </a:r>
            <a:r>
              <a:rPr lang="en-US" sz="2400" b="1" dirty="0" err="1" smtClean="0">
                <a:solidFill>
                  <a:srgbClr val="FF0000"/>
                </a:solidFill>
              </a:rPr>
              <a:t>Mampus</a:t>
            </a:r>
            <a:r>
              <a:rPr lang="en-US" sz="2400" b="1" dirty="0" smtClean="0">
                <a:solidFill>
                  <a:srgbClr val="FF0000"/>
                </a:solidFill>
              </a:rPr>
              <a:t>!</a:t>
            </a:r>
            <a:endParaRPr lang="en-US" sz="2400" b="1" dirty="0">
              <a:solidFill>
                <a:srgbClr val="FF0000"/>
              </a:solidFill>
            </a:endParaRPr>
          </a:p>
        </p:txBody>
      </p:sp>
    </p:spTree>
    <p:extLst>
      <p:ext uri="{BB962C8B-B14F-4D97-AF65-F5344CB8AC3E}">
        <p14:creationId xmlns:p14="http://schemas.microsoft.com/office/powerpoint/2010/main" val="276849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280825" y="98856"/>
            <a:ext cx="1812784" cy="1034804"/>
            <a:chOff x="10443411" y="-4556"/>
            <a:chExt cx="1812784" cy="1034804"/>
          </a:xfrm>
        </p:grpSpPr>
        <p:sp>
          <p:nvSpPr>
            <p:cNvPr id="6" name="Subtitle 2"/>
            <p:cNvSpPr txBox="1">
              <a:spLocks/>
            </p:cNvSpPr>
            <p:nvPr/>
          </p:nvSpPr>
          <p:spPr>
            <a:xfrm>
              <a:off x="10443411" y="899740"/>
              <a:ext cx="1812784" cy="13050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b="1" dirty="0" smtClean="0">
                  <a:effectLst>
                    <a:outerShdw blurRad="38100" dist="38100" dir="2700000" algn="tl">
                      <a:srgbClr val="000000">
                        <a:alpha val="43137"/>
                      </a:srgbClr>
                    </a:outerShdw>
                  </a:effectLst>
                </a:rPr>
                <a:t>Discipleship – a heart for god</a:t>
              </a:r>
              <a:endParaRPr lang="en-GB" b="1" dirty="0">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5510" y="-4556"/>
              <a:ext cx="1533525" cy="1009650"/>
            </a:xfrm>
            <a:prstGeom prst="rect">
              <a:avLst/>
            </a:prstGeom>
          </p:spPr>
        </p:pic>
      </p:grpSp>
      <p:sp>
        <p:nvSpPr>
          <p:cNvPr id="8" name="Title 5"/>
          <p:cNvSpPr txBox="1">
            <a:spLocks/>
          </p:cNvSpPr>
          <p:nvPr/>
        </p:nvSpPr>
        <p:spPr>
          <a:xfrm>
            <a:off x="928838" y="3065899"/>
            <a:ext cx="10058400" cy="733800"/>
          </a:xfrm>
          <a:prstGeom prst="rect">
            <a:avLst/>
          </a:prstGeom>
        </p:spPr>
        <p:txBody>
          <a:bodyPr anchor="t">
            <a:normAutofit fontScale="900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pPr>
            <a:r>
              <a:rPr lang="en-US" b="1" cap="all" dirty="0" smtClean="0">
                <a:effectLst>
                  <a:outerShdw blurRad="38100" dist="38100" dir="2700000" algn="tl">
                    <a:srgbClr val="000000">
                      <a:alpha val="43137"/>
                    </a:srgbClr>
                  </a:outerShdw>
                </a:effectLst>
              </a:rPr>
              <a:t>why did </a:t>
            </a:r>
            <a:r>
              <a:rPr lang="en-US" b="1" cap="all" dirty="0" err="1" smtClean="0">
                <a:effectLst>
                  <a:outerShdw blurRad="38100" dist="38100" dir="2700000" algn="tl">
                    <a:srgbClr val="000000">
                      <a:alpha val="43137"/>
                    </a:srgbClr>
                  </a:outerShdw>
                </a:effectLst>
              </a:rPr>
              <a:t>jesus</a:t>
            </a:r>
            <a:r>
              <a:rPr lang="en-US" b="1" cap="all" dirty="0" smtClean="0">
                <a:effectLst>
                  <a:outerShdw blurRad="38100" dist="38100" dir="2700000" algn="tl">
                    <a:srgbClr val="000000">
                      <a:alpha val="43137"/>
                    </a:srgbClr>
                  </a:outerShdw>
                </a:effectLst>
              </a:rPr>
              <a:t> teach in parables?</a:t>
            </a:r>
            <a:endParaRPr lang="en-GB" b="1" cap="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3506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135" y="546265"/>
            <a:ext cx="11519065" cy="5139869"/>
          </a:xfrm>
          <a:prstGeom prst="rect">
            <a:avLst/>
          </a:prstGeom>
          <a:noFill/>
        </p:spPr>
        <p:txBody>
          <a:bodyPr wrap="square" rtlCol="0">
            <a:spAutoFit/>
          </a:bodyPr>
          <a:lstStyle/>
          <a:p>
            <a:r>
              <a:rPr lang="en-US" sz="2000" dirty="0" smtClean="0"/>
              <a:t>It </a:t>
            </a:r>
            <a:r>
              <a:rPr lang="en-US" sz="2000" dirty="0"/>
              <a:t>has been said that a </a:t>
            </a:r>
            <a:r>
              <a:rPr lang="en-US" sz="2000" b="1" u="sng" dirty="0">
                <a:solidFill>
                  <a:srgbClr val="FF0000"/>
                </a:solidFill>
              </a:rPr>
              <a:t>parable</a:t>
            </a:r>
            <a:r>
              <a:rPr lang="en-US" sz="2000" dirty="0">
                <a:solidFill>
                  <a:srgbClr val="FF0000"/>
                </a:solidFill>
              </a:rPr>
              <a:t> </a:t>
            </a:r>
            <a:r>
              <a:rPr lang="en-US" sz="2000" dirty="0"/>
              <a:t>is an earthly story with a </a:t>
            </a:r>
            <a:r>
              <a:rPr lang="en-US" sz="2000" b="1" u="sng" cap="all" dirty="0">
                <a:solidFill>
                  <a:srgbClr val="FF0000"/>
                </a:solidFill>
              </a:rPr>
              <a:t>heavenly</a:t>
            </a:r>
            <a:r>
              <a:rPr lang="en-US" sz="2000" dirty="0">
                <a:solidFill>
                  <a:srgbClr val="FF0000"/>
                </a:solidFill>
              </a:rPr>
              <a:t> </a:t>
            </a:r>
            <a:r>
              <a:rPr lang="en-US" sz="2000" dirty="0"/>
              <a:t>meaning. </a:t>
            </a:r>
            <a:r>
              <a:rPr lang="en-US" sz="2000" dirty="0" smtClean="0"/>
              <a:t>Jesus </a:t>
            </a:r>
            <a:r>
              <a:rPr lang="en-US" sz="2000" dirty="0"/>
              <a:t>frequently used parables as a means of illustrating </a:t>
            </a:r>
            <a:r>
              <a:rPr lang="en-US" sz="2000" b="1" u="sng" dirty="0" smtClean="0">
                <a:solidFill>
                  <a:srgbClr val="FF0000"/>
                </a:solidFill>
              </a:rPr>
              <a:t>insightful </a:t>
            </a:r>
            <a:r>
              <a:rPr lang="en-US" sz="2000" dirty="0" smtClean="0"/>
              <a:t>divine </a:t>
            </a:r>
            <a:r>
              <a:rPr lang="en-US" sz="2000" dirty="0"/>
              <a:t>truths. Stories such as these are easily </a:t>
            </a:r>
            <a:r>
              <a:rPr lang="en-US" sz="2000" b="1" u="sng" dirty="0"/>
              <a:t>remembered</a:t>
            </a:r>
            <a:r>
              <a:rPr lang="en-US" sz="2000" dirty="0"/>
              <a:t>, the characters </a:t>
            </a:r>
            <a:r>
              <a:rPr lang="en-US" sz="2000" dirty="0" smtClean="0"/>
              <a:t>are bold</a:t>
            </a:r>
            <a:r>
              <a:rPr lang="en-US" sz="2000" dirty="0"/>
              <a:t>, and the </a:t>
            </a:r>
            <a:r>
              <a:rPr lang="en-US" sz="2000" b="1" u="sng" dirty="0" smtClean="0">
                <a:solidFill>
                  <a:srgbClr val="FF0000"/>
                </a:solidFill>
              </a:rPr>
              <a:t>YET</a:t>
            </a:r>
            <a:r>
              <a:rPr lang="en-US" sz="2000" dirty="0" smtClean="0">
                <a:solidFill>
                  <a:srgbClr val="FF0000"/>
                </a:solidFill>
              </a:rPr>
              <a:t> symbolism</a:t>
            </a:r>
            <a:r>
              <a:rPr lang="en-US" sz="2000" dirty="0" smtClean="0"/>
              <a:t> </a:t>
            </a:r>
            <a:r>
              <a:rPr lang="en-US" sz="2000" dirty="0"/>
              <a:t>rich in meaning</a:t>
            </a:r>
            <a:r>
              <a:rPr lang="en-US" sz="2000" dirty="0" smtClean="0"/>
              <a:t>. </a:t>
            </a:r>
            <a:r>
              <a:rPr lang="en-US" sz="2000" dirty="0"/>
              <a:t>Parables required more </a:t>
            </a:r>
            <a:r>
              <a:rPr lang="en-US" sz="2000" dirty="0" smtClean="0"/>
              <a:t>explanation, but once it is understood one can </a:t>
            </a:r>
            <a:r>
              <a:rPr lang="en-US" sz="2000" b="1" u="sng" dirty="0" smtClean="0">
                <a:solidFill>
                  <a:srgbClr val="FF0000"/>
                </a:solidFill>
              </a:rPr>
              <a:t>apply/</a:t>
            </a:r>
            <a:r>
              <a:rPr lang="en-US" sz="2000" b="1" u="sng" dirty="0" err="1" smtClean="0">
                <a:solidFill>
                  <a:srgbClr val="FF0000"/>
                </a:solidFill>
              </a:rPr>
              <a:t>utilise</a:t>
            </a:r>
            <a:r>
              <a:rPr lang="en-US" sz="2000" b="1" u="sng" dirty="0" smtClean="0">
                <a:solidFill>
                  <a:srgbClr val="FF0000"/>
                </a:solidFill>
              </a:rPr>
              <a:t> </a:t>
            </a:r>
            <a:r>
              <a:rPr lang="en-US" sz="2000" dirty="0" smtClean="0"/>
              <a:t>it in many ways depending on the situation.</a:t>
            </a:r>
            <a:r>
              <a:rPr lang="en-US" sz="2000" dirty="0"/>
              <a:t/>
            </a:r>
            <a:br>
              <a:rPr lang="en-US" sz="2000" dirty="0"/>
            </a:br>
            <a:r>
              <a:rPr lang="en-US" sz="2000" dirty="0"/>
              <a:t/>
            </a:r>
            <a:br>
              <a:rPr lang="en-US" sz="2000" dirty="0"/>
            </a:br>
            <a:r>
              <a:rPr lang="en-US" sz="2400" b="1" dirty="0" smtClean="0">
                <a:effectLst>
                  <a:outerShdw blurRad="38100" dist="38100" dir="2700000" algn="tl">
                    <a:srgbClr val="000000">
                      <a:alpha val="43137"/>
                    </a:srgbClr>
                  </a:outerShdw>
                </a:effectLst>
              </a:rPr>
              <a:t>The </a:t>
            </a:r>
            <a:r>
              <a:rPr lang="en-US" sz="2400" b="1" dirty="0">
                <a:effectLst>
                  <a:outerShdw blurRad="38100" dist="38100" dir="2700000" algn="tl">
                    <a:srgbClr val="000000">
                      <a:alpha val="43137"/>
                    </a:srgbClr>
                  </a:outerShdw>
                </a:effectLst>
              </a:rPr>
              <a:t>question is why Jesus would let most people wonder about the meaning of His parables. </a:t>
            </a:r>
            <a:endParaRPr lang="en-US" sz="2400" b="1" dirty="0" smtClean="0">
              <a:effectLst>
                <a:outerShdw blurRad="38100" dist="38100" dir="2700000" algn="tl">
                  <a:srgbClr val="000000">
                    <a:alpha val="43137"/>
                  </a:srgbClr>
                </a:outerShdw>
              </a:effectLst>
            </a:endParaRPr>
          </a:p>
          <a:p>
            <a:endParaRPr lang="en-US" sz="2000" dirty="0" smtClean="0"/>
          </a:p>
          <a:p>
            <a:r>
              <a:rPr lang="en-US" sz="2000" b="1" dirty="0" smtClean="0">
                <a:solidFill>
                  <a:srgbClr val="FF0000"/>
                </a:solidFill>
                <a:effectLst>
                  <a:outerShdw blurRad="38100" dist="38100" dir="2700000" algn="tl">
                    <a:srgbClr val="000000">
                      <a:alpha val="43137"/>
                    </a:srgbClr>
                  </a:outerShdw>
                </a:effectLst>
              </a:rPr>
              <a:t>Let’s read Matthew 13: 10-14 [read from the bible first.]</a:t>
            </a:r>
          </a:p>
          <a:p>
            <a:endParaRPr lang="en-US" sz="2000" b="1" dirty="0">
              <a:solidFill>
                <a:srgbClr val="FF0000"/>
              </a:solidFill>
              <a:effectLst>
                <a:outerShdw blurRad="38100" dist="38100" dir="2700000" algn="tl">
                  <a:srgbClr val="000000">
                    <a:alpha val="43137"/>
                  </a:srgbClr>
                </a:outerShdw>
              </a:effectLst>
            </a:endParaRPr>
          </a:p>
          <a:p>
            <a:r>
              <a:rPr lang="en-US" sz="2000" dirty="0"/>
              <a:t>When the disciples ask Him </a:t>
            </a:r>
            <a:r>
              <a:rPr lang="en-US" sz="2000" b="1" u="sng" cap="all" dirty="0" smtClean="0">
                <a:solidFill>
                  <a:srgbClr val="FF0000"/>
                </a:solidFill>
              </a:rPr>
              <a:t>why</a:t>
            </a:r>
            <a:r>
              <a:rPr lang="en-US" sz="2000" dirty="0" smtClean="0"/>
              <a:t>, his </a:t>
            </a:r>
            <a:r>
              <a:rPr lang="en-US" sz="2000" dirty="0"/>
              <a:t>answer may seem even more </a:t>
            </a:r>
            <a:r>
              <a:rPr lang="en-US" sz="2000" b="1" u="sng" cap="all" dirty="0" smtClean="0">
                <a:solidFill>
                  <a:srgbClr val="FF0000"/>
                </a:solidFill>
              </a:rPr>
              <a:t>amazing</a:t>
            </a:r>
            <a:r>
              <a:rPr lang="en-US" sz="2000" dirty="0" smtClean="0"/>
              <a:t>: </a:t>
            </a:r>
            <a:r>
              <a:rPr lang="en-US" sz="2000" dirty="0"/>
              <a:t>"To you it has been granted to know the mysteries of the Kingdom of Heaven, but to them it has not been </a:t>
            </a:r>
            <a:r>
              <a:rPr lang="en-US" sz="2000" dirty="0" smtClean="0"/>
              <a:t>granted“ [</a:t>
            </a:r>
            <a:r>
              <a:rPr lang="en-US" sz="2000" b="1" dirty="0" smtClean="0">
                <a:effectLst>
                  <a:outerShdw blurRad="38100" dist="38100" dir="2700000" algn="tl">
                    <a:srgbClr val="000000">
                      <a:alpha val="43137"/>
                    </a:srgbClr>
                  </a:outerShdw>
                </a:effectLst>
              </a:rPr>
              <a:t>Matthew 13:11</a:t>
            </a:r>
            <a:r>
              <a:rPr lang="en-US" sz="2000" dirty="0" smtClean="0"/>
              <a:t>.]</a:t>
            </a:r>
          </a:p>
          <a:p>
            <a:endParaRPr lang="en-US" sz="2000" dirty="0"/>
          </a:p>
          <a:p>
            <a:r>
              <a:rPr lang="en-US" sz="2000" dirty="0"/>
              <a:t>The parables themselves </a:t>
            </a:r>
            <a:r>
              <a:rPr lang="en-US" sz="2000" b="1" u="sng" cap="all" dirty="0">
                <a:solidFill>
                  <a:srgbClr val="FF0000"/>
                </a:solidFill>
              </a:rPr>
              <a:t>present</a:t>
            </a:r>
            <a:r>
              <a:rPr lang="en-US" sz="2000" dirty="0">
                <a:solidFill>
                  <a:srgbClr val="FF0000"/>
                </a:solidFill>
              </a:rPr>
              <a:t> </a:t>
            </a:r>
            <a:r>
              <a:rPr lang="en-US" sz="2000" dirty="0"/>
              <a:t>clear stories from </a:t>
            </a:r>
            <a:r>
              <a:rPr lang="en-US" sz="2000" b="1" u="sng" dirty="0">
                <a:solidFill>
                  <a:srgbClr val="FF0000"/>
                </a:solidFill>
              </a:rPr>
              <a:t>everyday</a:t>
            </a:r>
            <a:r>
              <a:rPr lang="en-US" sz="2000" dirty="0">
                <a:solidFill>
                  <a:srgbClr val="FF0000"/>
                </a:solidFill>
              </a:rPr>
              <a:t> </a:t>
            </a:r>
            <a:r>
              <a:rPr lang="en-US" sz="2000" dirty="0"/>
              <a:t>events that many in the crowd would recognize. </a:t>
            </a:r>
            <a:r>
              <a:rPr lang="en-US" sz="2000" dirty="0" smtClean="0"/>
              <a:t>All </a:t>
            </a:r>
            <a:r>
              <a:rPr lang="en-US" sz="2000" dirty="0"/>
              <a:t>those gathered there certainly comprehended the aspects of the stories related to their everyday lives. Instead, </a:t>
            </a:r>
            <a:r>
              <a:rPr lang="en-US" sz="2000" dirty="0" smtClean="0"/>
              <a:t>Jesus’ teaching </a:t>
            </a:r>
            <a:r>
              <a:rPr lang="en-US" sz="2000" dirty="0"/>
              <a:t>divided the listeners into two groups based on their own responses</a:t>
            </a:r>
            <a:r>
              <a:rPr lang="en-US" sz="2000" dirty="0" smtClean="0"/>
              <a:t>.</a:t>
            </a:r>
            <a:endParaRPr lang="en-US"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20625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6883" y="391886"/>
            <a:ext cx="11519065" cy="5632311"/>
          </a:xfrm>
          <a:prstGeom prst="rect">
            <a:avLst/>
          </a:prstGeom>
          <a:noFill/>
        </p:spPr>
        <p:txBody>
          <a:bodyPr wrap="square" rtlCol="0">
            <a:spAutoFit/>
          </a:bodyPr>
          <a:lstStyle/>
          <a:p>
            <a:r>
              <a:rPr lang="en-US" sz="2000" dirty="0" smtClean="0"/>
              <a:t>Jesus’ miracles </a:t>
            </a:r>
            <a:r>
              <a:rPr lang="en-US" sz="2000" dirty="0"/>
              <a:t>had attracted </a:t>
            </a:r>
            <a:r>
              <a:rPr lang="en-US" sz="2000" dirty="0" smtClean="0"/>
              <a:t>many, but </a:t>
            </a:r>
            <a:r>
              <a:rPr lang="en-US" sz="2000" dirty="0"/>
              <a:t>the parables themselves, just as in the story of the seed falling on various places </a:t>
            </a:r>
            <a:r>
              <a:rPr lang="en-US" sz="2000" dirty="0" smtClean="0"/>
              <a:t> “The Parables of the Sower” in </a:t>
            </a:r>
            <a:r>
              <a:rPr lang="en-US" sz="2000" b="1" dirty="0" smtClean="0"/>
              <a:t>Matthew 13: 3-9</a:t>
            </a:r>
            <a:r>
              <a:rPr lang="en-US" sz="2000" dirty="0" smtClean="0"/>
              <a:t>, </a:t>
            </a:r>
            <a:r>
              <a:rPr lang="en-US" sz="2000" dirty="0"/>
              <a:t>revealed the true nature of </a:t>
            </a:r>
            <a:r>
              <a:rPr lang="en-US" sz="2000" dirty="0" smtClean="0"/>
              <a:t>people’s response and the </a:t>
            </a:r>
            <a:r>
              <a:rPr lang="en-US" sz="2000" b="1" u="sng" dirty="0" smtClean="0">
                <a:solidFill>
                  <a:srgbClr val="FF0000"/>
                </a:solidFill>
                <a:effectLst>
                  <a:outerShdw blurRad="38100" dist="38100" dir="2700000" algn="tl">
                    <a:srgbClr val="000000">
                      <a:alpha val="43137"/>
                    </a:srgbClr>
                  </a:outerShdw>
                </a:effectLst>
              </a:rPr>
              <a:t>real</a:t>
            </a:r>
            <a:r>
              <a:rPr lang="en-US" sz="2000" dirty="0" smtClean="0">
                <a:solidFill>
                  <a:srgbClr val="FF0000"/>
                </a:solidFill>
                <a:effectLst>
                  <a:outerShdw blurRad="38100" dist="38100" dir="2700000" algn="tl">
                    <a:srgbClr val="000000">
                      <a:alpha val="43137"/>
                    </a:srgbClr>
                  </a:outerShdw>
                </a:effectLst>
              </a:rPr>
              <a:t> </a:t>
            </a:r>
            <a:r>
              <a:rPr lang="en-US" sz="2000" dirty="0"/>
              <a:t>decisions. </a:t>
            </a:r>
            <a:endParaRPr lang="en-US" sz="2000" dirty="0" smtClean="0"/>
          </a:p>
          <a:p>
            <a:endParaRPr lang="en-US" sz="2000" dirty="0"/>
          </a:p>
          <a:p>
            <a:r>
              <a:rPr lang="en-US" sz="2000" b="1" dirty="0" smtClean="0">
                <a:solidFill>
                  <a:srgbClr val="FF0000"/>
                </a:solidFill>
                <a:effectLst>
                  <a:outerShdw blurRad="38100" dist="38100" dir="2700000" algn="tl">
                    <a:srgbClr val="000000">
                      <a:alpha val="43137"/>
                    </a:srgbClr>
                  </a:outerShdw>
                </a:effectLst>
              </a:rPr>
              <a:t>Those </a:t>
            </a:r>
            <a:r>
              <a:rPr lang="en-US" sz="2000" b="1" dirty="0">
                <a:solidFill>
                  <a:srgbClr val="FF0000"/>
                </a:solidFill>
                <a:effectLst>
                  <a:outerShdw blurRad="38100" dist="38100" dir="2700000" algn="tl">
                    <a:srgbClr val="000000">
                      <a:alpha val="43137"/>
                    </a:srgbClr>
                  </a:outerShdw>
                </a:effectLst>
              </a:rPr>
              <a:t>committed </a:t>
            </a:r>
            <a:r>
              <a:rPr lang="en-US" sz="2000" dirty="0"/>
              <a:t>to the Kingdom of God </a:t>
            </a:r>
            <a:r>
              <a:rPr lang="en-US" sz="2000" b="1" dirty="0">
                <a:solidFill>
                  <a:srgbClr val="FF0000"/>
                </a:solidFill>
                <a:effectLst>
                  <a:outerShdw blurRad="38100" dist="38100" dir="2700000" algn="tl">
                    <a:srgbClr val="000000">
                      <a:alpha val="43137"/>
                    </a:srgbClr>
                  </a:outerShdw>
                </a:effectLst>
              </a:rPr>
              <a:t>would seek and </a:t>
            </a:r>
            <a:r>
              <a:rPr lang="en-US" sz="2000" b="1" u="sng" dirty="0" smtClean="0">
                <a:solidFill>
                  <a:srgbClr val="FF0000"/>
                </a:solidFill>
                <a:effectLst>
                  <a:outerShdw blurRad="38100" dist="38100" dir="2700000" algn="tl">
                    <a:srgbClr val="000000">
                      <a:alpha val="43137"/>
                    </a:srgbClr>
                  </a:outerShdw>
                </a:effectLst>
              </a:rPr>
              <a:t>FIND</a:t>
            </a:r>
            <a:r>
              <a:rPr lang="en-US" sz="2000" b="1" dirty="0" smtClean="0">
                <a:solidFill>
                  <a:srgbClr val="FF0000"/>
                </a:solidFill>
                <a:effectLst>
                  <a:outerShdw blurRad="38100" dist="38100" dir="2700000" algn="tl">
                    <a:srgbClr val="000000">
                      <a:alpha val="43137"/>
                    </a:srgbClr>
                  </a:outerShdw>
                </a:effectLst>
              </a:rPr>
              <a:t> </a:t>
            </a:r>
            <a:r>
              <a:rPr lang="en-US" sz="2000" b="1" dirty="0">
                <a:solidFill>
                  <a:srgbClr val="FF0000"/>
                </a:solidFill>
                <a:effectLst>
                  <a:outerShdw blurRad="38100" dist="38100" dir="2700000" algn="tl">
                    <a:srgbClr val="000000">
                      <a:alpha val="43137"/>
                    </a:srgbClr>
                  </a:outerShdw>
                </a:effectLst>
              </a:rPr>
              <a:t>further understanding</a:t>
            </a:r>
            <a:r>
              <a:rPr lang="en-US" sz="2000" dirty="0"/>
              <a:t>. But </a:t>
            </a:r>
            <a:r>
              <a:rPr lang="en-US" sz="2000" dirty="0">
                <a:solidFill>
                  <a:srgbClr val="FF0000"/>
                </a:solidFill>
              </a:rPr>
              <a:t>those uncommitted—perhaps listening only because of the </a:t>
            </a:r>
            <a:r>
              <a:rPr lang="en-US" sz="2000" u="sng" dirty="0">
                <a:solidFill>
                  <a:srgbClr val="FF0000"/>
                </a:solidFill>
              </a:rPr>
              <a:t>initial excitement</a:t>
            </a:r>
            <a:r>
              <a:rPr lang="en-US" sz="2000" dirty="0">
                <a:solidFill>
                  <a:srgbClr val="FF0000"/>
                </a:solidFill>
              </a:rPr>
              <a:t>—would reject the teaching as </a:t>
            </a:r>
            <a:r>
              <a:rPr lang="en-US" sz="2000" dirty="0" smtClean="0">
                <a:solidFill>
                  <a:srgbClr val="FF0000"/>
                </a:solidFill>
              </a:rPr>
              <a:t>I cannot understand </a:t>
            </a:r>
            <a:r>
              <a:rPr lang="en-US" sz="2000" b="1" u="sng" cap="all" dirty="0" smtClean="0">
                <a:solidFill>
                  <a:srgbClr val="FF0000"/>
                </a:solidFill>
              </a:rPr>
              <a:t>la</a:t>
            </a:r>
            <a:r>
              <a:rPr lang="en-US" sz="2000" dirty="0" smtClean="0">
                <a:solidFill>
                  <a:srgbClr val="FF0000"/>
                </a:solidFill>
              </a:rPr>
              <a:t>.</a:t>
            </a:r>
          </a:p>
          <a:p>
            <a:endParaRPr lang="en-US" sz="2000" dirty="0">
              <a:solidFill>
                <a:srgbClr val="FF0000"/>
              </a:solidFill>
            </a:endParaRPr>
          </a:p>
          <a:p>
            <a:r>
              <a:rPr lang="en-US" sz="2000" dirty="0" smtClean="0"/>
              <a:t>Jesus</a:t>
            </a:r>
            <a:r>
              <a:rPr lang="en-US" sz="2000" dirty="0"/>
              <a:t>’ ministry, when He spoke in parables, He </a:t>
            </a:r>
            <a:r>
              <a:rPr lang="en-US" sz="2000" b="1" u="sng" cap="all" dirty="0">
                <a:solidFill>
                  <a:srgbClr val="FF0000"/>
                </a:solidFill>
              </a:rPr>
              <a:t>explained </a:t>
            </a:r>
            <a:r>
              <a:rPr lang="en-US" sz="2000" b="1" u="sng" cap="all" dirty="0" smtClean="0">
                <a:solidFill>
                  <a:srgbClr val="FF0000"/>
                </a:solidFill>
              </a:rPr>
              <a:t>the parables</a:t>
            </a:r>
            <a:r>
              <a:rPr lang="en-US" sz="2000" dirty="0" smtClean="0"/>
              <a:t> only </a:t>
            </a:r>
            <a:r>
              <a:rPr lang="en-US" sz="2000" dirty="0"/>
              <a:t>to His disciples. But those who had continually rejected His message were left in their spiritual blindness to wonder as to His meaning. He made a clear distinction between those who had been given “ears to hear” and those who persisted in unbelief—ever hearing, but never actually perceiving and “</a:t>
            </a:r>
            <a:r>
              <a:rPr lang="en-US" sz="2000" b="1" dirty="0">
                <a:solidFill>
                  <a:srgbClr val="FF0000"/>
                </a:solidFill>
              </a:rPr>
              <a:t>always learning but never able to acknowledge the truth</a:t>
            </a:r>
            <a:r>
              <a:rPr lang="en-US" sz="2000" dirty="0"/>
              <a:t>” </a:t>
            </a:r>
            <a:r>
              <a:rPr lang="en-US" sz="2000" b="1" dirty="0" smtClean="0"/>
              <a:t>[2 </a:t>
            </a:r>
            <a:r>
              <a:rPr lang="en-US" sz="2000" b="1" dirty="0"/>
              <a:t>Timothy </a:t>
            </a:r>
            <a:r>
              <a:rPr lang="en-US" sz="2000" b="1" dirty="0" smtClean="0"/>
              <a:t>3:7: …..always learning but never able to acknowledge the truth.] </a:t>
            </a:r>
          </a:p>
          <a:p>
            <a:endParaRPr lang="en-US" sz="2000" dirty="0"/>
          </a:p>
          <a:p>
            <a:r>
              <a:rPr lang="en-US" sz="2000" dirty="0" smtClean="0"/>
              <a:t>The </a:t>
            </a:r>
            <a:r>
              <a:rPr lang="en-US" sz="2000" dirty="0"/>
              <a:t>disciples had been given the gift of spiritual discernment by which things of the spirit were made clear to them. Because they accepted truth from Jesus, they were given more and more truth. The same is true today of believers who have been given the gift of the Holy Spirit who guides us into all truth </a:t>
            </a:r>
            <a:r>
              <a:rPr lang="en-US" sz="2000" dirty="0" smtClean="0"/>
              <a:t>as mentioned in [</a:t>
            </a:r>
            <a:r>
              <a:rPr lang="en-US" sz="2000" b="1" u="sng" dirty="0" smtClean="0"/>
              <a:t>John 16:13</a:t>
            </a:r>
            <a:r>
              <a:rPr lang="en-US" sz="2000" dirty="0" smtClean="0"/>
              <a:t>.] He </a:t>
            </a:r>
            <a:r>
              <a:rPr lang="en-US" sz="2000" dirty="0"/>
              <a:t>has opened our eyes to the light of truth and our ears to the sweet words of eternal life</a:t>
            </a:r>
            <a:r>
              <a:rPr lang="en-US" sz="2000" dirty="0" smtClean="0"/>
              <a:t>.</a:t>
            </a:r>
            <a:endParaRPr lang="en-US"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8586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135" y="356260"/>
            <a:ext cx="11519065" cy="5755422"/>
          </a:xfrm>
          <a:prstGeom prst="rect">
            <a:avLst/>
          </a:prstGeom>
          <a:noFill/>
        </p:spPr>
        <p:txBody>
          <a:bodyPr wrap="square" rtlCol="0">
            <a:spAutoFit/>
          </a:bodyPr>
          <a:lstStyle/>
          <a:p>
            <a:r>
              <a:rPr lang="en-US" sz="2000" dirty="0" smtClean="0"/>
              <a:t>To be frank, truth </a:t>
            </a:r>
            <a:r>
              <a:rPr lang="en-US" sz="2000" dirty="0"/>
              <a:t>is not sweet music to all </a:t>
            </a:r>
            <a:r>
              <a:rPr lang="en-US" sz="2000" dirty="0" smtClean="0"/>
              <a:t>ears </a:t>
            </a:r>
            <a:r>
              <a:rPr lang="en-US" sz="2000" b="1" u="sng" dirty="0" smtClean="0">
                <a:solidFill>
                  <a:srgbClr val="FF0000"/>
                </a:solidFill>
              </a:rPr>
              <a:t>sometime</a:t>
            </a:r>
            <a:r>
              <a:rPr lang="en-US" sz="2000" dirty="0" smtClean="0"/>
              <a:t>. </a:t>
            </a:r>
          </a:p>
          <a:p>
            <a:endParaRPr lang="en-US" sz="2000" dirty="0"/>
          </a:p>
          <a:p>
            <a:r>
              <a:rPr lang="en-US" sz="2000" dirty="0" smtClean="0"/>
              <a:t>Simply </a:t>
            </a:r>
            <a:r>
              <a:rPr lang="en-US" sz="2000" dirty="0"/>
              <a:t>put, there are those who have neither interest nor regard in the deep things of God. </a:t>
            </a:r>
            <a:endParaRPr lang="en-US" sz="2000" dirty="0" smtClean="0"/>
          </a:p>
          <a:p>
            <a:endParaRPr lang="en-US" sz="2000" dirty="0"/>
          </a:p>
          <a:p>
            <a:r>
              <a:rPr lang="en-US" sz="2800" b="1" u="sng" dirty="0" smtClean="0">
                <a:solidFill>
                  <a:srgbClr val="CC00CC"/>
                </a:solidFill>
              </a:rPr>
              <a:t>[So </a:t>
            </a:r>
            <a:r>
              <a:rPr lang="en-US" sz="2800" b="1" u="sng" dirty="0">
                <a:solidFill>
                  <a:srgbClr val="CC00CC"/>
                </a:solidFill>
              </a:rPr>
              <a:t>why, then, did </a:t>
            </a:r>
            <a:r>
              <a:rPr lang="en-US" sz="2800" b="1" u="sng" dirty="0" smtClean="0">
                <a:solidFill>
                  <a:srgbClr val="CC00CC"/>
                </a:solidFill>
              </a:rPr>
              <a:t>JESUS speak </a:t>
            </a:r>
            <a:r>
              <a:rPr lang="en-US" sz="2800" b="1" u="sng" dirty="0">
                <a:solidFill>
                  <a:srgbClr val="CC00CC"/>
                </a:solidFill>
              </a:rPr>
              <a:t>in parables</a:t>
            </a:r>
            <a:r>
              <a:rPr lang="en-US" sz="2800" b="1" u="sng" dirty="0" smtClean="0">
                <a:solidFill>
                  <a:srgbClr val="CC00CC"/>
                </a:solidFill>
              </a:rPr>
              <a:t>?] </a:t>
            </a:r>
          </a:p>
          <a:p>
            <a:r>
              <a:rPr lang="en-US" sz="2000" dirty="0" smtClean="0"/>
              <a:t>This is the fulfillment of what had been spoken by the prophet in Psalms 78.</a:t>
            </a:r>
          </a:p>
          <a:p>
            <a:endParaRPr lang="en-US" sz="2000" dirty="0"/>
          </a:p>
          <a:p>
            <a:r>
              <a:rPr lang="en-US" sz="2000" dirty="0" smtClean="0"/>
              <a:t>Read out this verses.</a:t>
            </a:r>
            <a:endParaRPr lang="en-US" sz="2000" dirty="0"/>
          </a:p>
          <a:p>
            <a:r>
              <a:rPr lang="en-US" sz="2000" b="1" u="sng" dirty="0" smtClean="0"/>
              <a:t>Psalms 78: 1-2:</a:t>
            </a:r>
          </a:p>
          <a:p>
            <a:r>
              <a:rPr lang="en-US" sz="2000" dirty="0" smtClean="0"/>
              <a:t>[</a:t>
            </a:r>
            <a:r>
              <a:rPr lang="en-US" sz="2000" baseline="30000" dirty="0"/>
              <a:t>1 </a:t>
            </a:r>
            <a:r>
              <a:rPr lang="en-US" sz="2000" dirty="0"/>
              <a:t>My people, hear my teaching</a:t>
            </a:r>
            <a:r>
              <a:rPr lang="en-US" sz="2000" dirty="0" smtClean="0"/>
              <a:t>; listen </a:t>
            </a:r>
            <a:r>
              <a:rPr lang="en-US" sz="2000" dirty="0"/>
              <a:t>to the words of my mouth</a:t>
            </a:r>
            <a:r>
              <a:rPr lang="en-US" sz="2000" dirty="0" smtClean="0"/>
              <a:t>. </a:t>
            </a:r>
            <a:r>
              <a:rPr lang="en-US" sz="2000" baseline="30000" dirty="0" smtClean="0"/>
              <a:t>2</a:t>
            </a:r>
            <a:r>
              <a:rPr lang="en-US" sz="2000" baseline="30000" dirty="0"/>
              <a:t> </a:t>
            </a:r>
            <a:r>
              <a:rPr lang="en-US" sz="2000" dirty="0"/>
              <a:t>I will open my mouth with a </a:t>
            </a:r>
            <a:r>
              <a:rPr lang="en-US" sz="2000" b="1" u="sng" dirty="0" smtClean="0">
                <a:solidFill>
                  <a:srgbClr val="FF0000"/>
                </a:solidFill>
              </a:rPr>
              <a:t>parable</a:t>
            </a:r>
            <a:r>
              <a:rPr lang="en-US" sz="2000" dirty="0" smtClean="0"/>
              <a:t>..]</a:t>
            </a:r>
          </a:p>
          <a:p>
            <a:endParaRPr lang="en-US" sz="2000" dirty="0" smtClean="0"/>
          </a:p>
          <a:p>
            <a:r>
              <a:rPr lang="en-US" sz="2000" dirty="0" smtClean="0"/>
              <a:t>To those with a </a:t>
            </a:r>
            <a:r>
              <a:rPr lang="en-US" sz="2000" b="1" u="sng" cap="all" dirty="0" smtClean="0">
                <a:solidFill>
                  <a:srgbClr val="FF0000"/>
                </a:solidFill>
              </a:rPr>
              <a:t>genuine</a:t>
            </a:r>
            <a:r>
              <a:rPr lang="en-US" sz="2000" dirty="0" smtClean="0">
                <a:solidFill>
                  <a:srgbClr val="FF0000"/>
                </a:solidFill>
              </a:rPr>
              <a:t> </a:t>
            </a:r>
            <a:r>
              <a:rPr lang="en-US" sz="2000" dirty="0" smtClean="0"/>
              <a:t>hunger for God, the parable is </a:t>
            </a:r>
            <a:r>
              <a:rPr lang="en-US" sz="2000" b="1" u="sng" cap="all" dirty="0" smtClean="0">
                <a:solidFill>
                  <a:srgbClr val="FF0000"/>
                </a:solidFill>
              </a:rPr>
              <a:t>both</a:t>
            </a:r>
            <a:r>
              <a:rPr lang="en-US" sz="2000" b="1" u="sng" dirty="0" smtClean="0">
                <a:solidFill>
                  <a:srgbClr val="FF0000"/>
                </a:solidFill>
              </a:rPr>
              <a:t> </a:t>
            </a:r>
            <a:r>
              <a:rPr lang="en-US" sz="2000" dirty="0" smtClean="0"/>
              <a:t>an </a:t>
            </a:r>
            <a:r>
              <a:rPr lang="en-US" sz="2000" b="1" u="sng" cap="all" dirty="0" smtClean="0">
                <a:solidFill>
                  <a:srgbClr val="FF0000"/>
                </a:solidFill>
              </a:rPr>
              <a:t>effective</a:t>
            </a:r>
            <a:r>
              <a:rPr lang="en-US" sz="2000" b="1" u="sng" dirty="0" smtClean="0">
                <a:solidFill>
                  <a:srgbClr val="FF0000"/>
                </a:solidFill>
              </a:rPr>
              <a:t> and </a:t>
            </a:r>
            <a:r>
              <a:rPr lang="en-US" sz="2000" b="1" u="sng" cap="all" dirty="0" smtClean="0">
                <a:solidFill>
                  <a:srgbClr val="FF0000"/>
                </a:solidFill>
              </a:rPr>
              <a:t>memorable</a:t>
            </a:r>
            <a:r>
              <a:rPr lang="en-US" sz="2000" b="1" u="sng" dirty="0" smtClean="0">
                <a:solidFill>
                  <a:srgbClr val="FF0000"/>
                </a:solidFill>
              </a:rPr>
              <a:t> vehicle </a:t>
            </a:r>
            <a:r>
              <a:rPr lang="en-US" sz="2000" dirty="0" smtClean="0"/>
              <a:t>for the </a:t>
            </a:r>
            <a:r>
              <a:rPr lang="en-US" sz="2000" b="1" u="sng" cap="all" dirty="0" smtClean="0">
                <a:solidFill>
                  <a:srgbClr val="FF0000"/>
                </a:solidFill>
              </a:rPr>
              <a:t>transmission</a:t>
            </a:r>
            <a:r>
              <a:rPr lang="en-US" sz="2000" dirty="0" smtClean="0">
                <a:solidFill>
                  <a:srgbClr val="FF0000"/>
                </a:solidFill>
              </a:rPr>
              <a:t> </a:t>
            </a:r>
            <a:r>
              <a:rPr lang="en-US" sz="2000" dirty="0" smtClean="0"/>
              <a:t>of </a:t>
            </a:r>
            <a:r>
              <a:rPr lang="en-US" sz="2000" b="1" dirty="0" smtClean="0">
                <a:solidFill>
                  <a:srgbClr val="FF0000"/>
                </a:solidFill>
              </a:rPr>
              <a:t>divine</a:t>
            </a:r>
            <a:r>
              <a:rPr lang="en-US" sz="2000" dirty="0" smtClean="0">
                <a:solidFill>
                  <a:srgbClr val="FF0000"/>
                </a:solidFill>
              </a:rPr>
              <a:t> </a:t>
            </a:r>
            <a:r>
              <a:rPr lang="en-US" sz="2000" dirty="0" smtClean="0"/>
              <a:t>truths. Jesus’ parables contain great volumes of truth in </a:t>
            </a:r>
            <a:r>
              <a:rPr lang="en-US" sz="2000" b="1" dirty="0" smtClean="0">
                <a:solidFill>
                  <a:srgbClr val="FF0000"/>
                </a:solidFill>
              </a:rPr>
              <a:t>very few words</a:t>
            </a:r>
            <a:r>
              <a:rPr lang="en-US" sz="2000" dirty="0" smtClean="0"/>
              <a:t>—and His parables, rich in imagery, are not easily forgotten. </a:t>
            </a:r>
          </a:p>
          <a:p>
            <a:endParaRPr lang="en-US" sz="2000" dirty="0"/>
          </a:p>
          <a:p>
            <a:r>
              <a:rPr lang="en-US" sz="2000" dirty="0" smtClean="0"/>
              <a:t>So</a:t>
            </a:r>
            <a:r>
              <a:rPr lang="en-US" sz="2000" dirty="0"/>
              <a:t>, then, the parable is a blessing to those with willing ears. But to those with dull hearts and ears that are slow to hear, the parable is </a:t>
            </a:r>
            <a:r>
              <a:rPr lang="en-US" sz="2000" dirty="0" smtClean="0"/>
              <a:t>meaningless to them.</a:t>
            </a:r>
            <a:r>
              <a:rPr lang="en-US" sz="2000" dirty="0"/>
              <a:t/>
            </a:r>
            <a:br>
              <a:rPr lang="en-US" sz="2000" dirty="0"/>
            </a:br>
            <a:endParaRPr lang="en-US" sz="2000" dirty="0"/>
          </a:p>
        </p:txBody>
      </p:sp>
    </p:spTree>
    <p:extLst>
      <p:ext uri="{BB962C8B-B14F-4D97-AF65-F5344CB8AC3E}">
        <p14:creationId xmlns:p14="http://schemas.microsoft.com/office/powerpoint/2010/main" val="1070840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3004</TotalTime>
  <Words>1287</Words>
  <Application>Microsoft Office PowerPoint</Application>
  <PresentationFormat>Widescreen</PresentationFormat>
  <Paragraphs>146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Batang</vt:lpstr>
      <vt:lpstr>Arial</vt:lpstr>
      <vt:lpstr>Calibri</vt:lpstr>
      <vt:lpstr>Calibri Light</vt:lpstr>
      <vt:lpstr>Garamond</vt:lpstr>
      <vt:lpstr>Wingdings</vt:lpstr>
      <vt:lpstr>Retrospect</vt:lpstr>
      <vt:lpstr>The Parable of the Mustard Seed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Matthew 13: 31-32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Insider Ministry</dc:title>
  <dc:creator>Ir. Assoc. Prof. Dr. Jimmy Mok VH</dc:creator>
  <cp:lastModifiedBy>Ir. Assoc. Prof. Dr. Jimmy Mok VH</cp:lastModifiedBy>
  <cp:revision>626</cp:revision>
  <cp:lastPrinted>2015-05-02T03:49:55Z</cp:lastPrinted>
  <dcterms:created xsi:type="dcterms:W3CDTF">2014-05-31T04:31:17Z</dcterms:created>
  <dcterms:modified xsi:type="dcterms:W3CDTF">2015-09-20T00:49:45Z</dcterms:modified>
</cp:coreProperties>
</file>